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7556500" cy="10693400"/>
  <p:notesSz cx="6858000" cy="9144000"/>
  <p:embeddedFontLst>
    <p:embeddedFont>
      <p:font typeface="Anton" pitchFamily="2" charset="0"/>
      <p:regular r:id="rId14"/>
    </p:embeddedFont>
    <p:embeddedFont>
      <p:font typeface="Cardo Bold" panose="020B0604020202020204" charset="-79"/>
      <p:regular r:id="rId15"/>
    </p:embeddedFont>
    <p:embeddedFont>
      <p:font typeface="Inter" panose="020B0604020202020204" charset="0"/>
      <p:regular r:id="rId16"/>
    </p:embeddedFont>
    <p:embeddedFont>
      <p:font typeface="Inter Bold" panose="020B0604020202020204" charset="0"/>
      <p:regular r:id="rId17"/>
    </p:embeddedFont>
    <p:embeddedFont>
      <p:font typeface="Inter Bold Italics" panose="020B0604020202020204" charset="0"/>
      <p:regular r:id="rId18"/>
    </p:embeddedFont>
    <p:embeddedFont>
      <p:font typeface="Inter Italics" panose="020B0604020202020204" charset="0"/>
      <p:regular r:id="rId19"/>
    </p:embeddedFont>
    <p:embeddedFont>
      <p:font typeface="Vollkorn Italics"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96" d="100"/>
          <a:sy n="96" d="100"/>
        </p:scale>
        <p:origin x="4156"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ément BONNET" userId="1bf1441b-7fcc-44a6-b525-72de79cb5766" providerId="ADAL" clId="{BBC4DA42-BC60-45E7-A000-2B7D4611F483}"/>
    <pc:docChg chg="undo custSel modSld">
      <pc:chgData name="Clément BONNET" userId="1bf1441b-7fcc-44a6-b525-72de79cb5766" providerId="ADAL" clId="{BBC4DA42-BC60-45E7-A000-2B7D4611F483}" dt="2026-08-11T15:57:37.628" v="1048" actId="20577"/>
      <pc:docMkLst>
        <pc:docMk/>
      </pc:docMkLst>
      <pc:sldChg chg="modSp mod">
        <pc:chgData name="Clément BONNET" userId="1bf1441b-7fcc-44a6-b525-72de79cb5766" providerId="ADAL" clId="{BBC4DA42-BC60-45E7-A000-2B7D4611F483}" dt="2026-08-11T15:57:37.628" v="1048" actId="20577"/>
        <pc:sldMkLst>
          <pc:docMk/>
          <pc:sldMk cId="0" sldId="257"/>
        </pc:sldMkLst>
        <pc:spChg chg="mod">
          <ac:chgData name="Clément BONNET" userId="1bf1441b-7fcc-44a6-b525-72de79cb5766" providerId="ADAL" clId="{BBC4DA42-BC60-45E7-A000-2B7D4611F483}" dt="2026-08-11T15:57:37.628" v="1048" actId="20577"/>
          <ac:spMkLst>
            <pc:docMk/>
            <pc:sldMk cId="0" sldId="257"/>
            <ac:spMk id="31" creationId="{00000000-0000-0000-0000-000000000000}"/>
          </ac:spMkLst>
        </pc:spChg>
      </pc:sldChg>
      <pc:sldChg chg="addSp delSp modSp mod">
        <pc:chgData name="Clément BONNET" userId="1bf1441b-7fcc-44a6-b525-72de79cb5766" providerId="ADAL" clId="{BBC4DA42-BC60-45E7-A000-2B7D4611F483}" dt="2026-08-03T08:19:18.970" v="1036" actId="20577"/>
        <pc:sldMkLst>
          <pc:docMk/>
          <pc:sldMk cId="0" sldId="261"/>
        </pc:sldMkLst>
        <pc:spChg chg="mod">
          <ac:chgData name="Clément BONNET" userId="1bf1441b-7fcc-44a6-b525-72de79cb5766" providerId="ADAL" clId="{BBC4DA42-BC60-45E7-A000-2B7D4611F483}" dt="2026-08-03T07:15:09.571" v="24" actId="14100"/>
          <ac:spMkLst>
            <pc:docMk/>
            <pc:sldMk cId="0" sldId="261"/>
            <ac:spMk id="8" creationId="{00000000-0000-0000-0000-000000000000}"/>
          </ac:spMkLst>
        </pc:spChg>
        <pc:spChg chg="mod">
          <ac:chgData name="Clément BONNET" userId="1bf1441b-7fcc-44a6-b525-72de79cb5766" providerId="ADAL" clId="{BBC4DA42-BC60-45E7-A000-2B7D4611F483}" dt="2026-08-03T07:44:07.441" v="464" actId="1076"/>
          <ac:spMkLst>
            <pc:docMk/>
            <pc:sldMk cId="0" sldId="261"/>
            <ac:spMk id="34" creationId="{00000000-0000-0000-0000-000000000000}"/>
          </ac:spMkLst>
        </pc:spChg>
        <pc:spChg chg="add mod">
          <ac:chgData name="Clément BONNET" userId="1bf1441b-7fcc-44a6-b525-72de79cb5766" providerId="ADAL" clId="{BBC4DA42-BC60-45E7-A000-2B7D4611F483}" dt="2026-08-03T07:18:41.518" v="69" actId="20577"/>
          <ac:spMkLst>
            <pc:docMk/>
            <pc:sldMk cId="0" sldId="261"/>
            <ac:spMk id="56" creationId="{F5B58231-B2D1-DBE7-DCED-987C5ADF08CA}"/>
          </ac:spMkLst>
        </pc:spChg>
        <pc:spChg chg="add mod">
          <ac:chgData name="Clément BONNET" userId="1bf1441b-7fcc-44a6-b525-72de79cb5766" providerId="ADAL" clId="{BBC4DA42-BC60-45E7-A000-2B7D4611F483}" dt="2026-08-03T07:18:55.206" v="73" actId="20577"/>
          <ac:spMkLst>
            <pc:docMk/>
            <pc:sldMk cId="0" sldId="261"/>
            <ac:spMk id="58" creationId="{EED7A509-57A5-76BB-348B-1DE5FE120442}"/>
          </ac:spMkLst>
        </pc:spChg>
        <pc:spChg chg="add">
          <ac:chgData name="Clément BONNET" userId="1bf1441b-7fcc-44a6-b525-72de79cb5766" providerId="ADAL" clId="{BBC4DA42-BC60-45E7-A000-2B7D4611F483}" dt="2026-08-03T07:18:20.909" v="62" actId="22"/>
          <ac:spMkLst>
            <pc:docMk/>
            <pc:sldMk cId="0" sldId="261"/>
            <ac:spMk id="60" creationId="{CC4CEDD4-EF5F-D5D6-E0B7-1F8644FF6B51}"/>
          </ac:spMkLst>
        </pc:spChg>
        <pc:spChg chg="add">
          <ac:chgData name="Clément BONNET" userId="1bf1441b-7fcc-44a6-b525-72de79cb5766" providerId="ADAL" clId="{BBC4DA42-BC60-45E7-A000-2B7D4611F483}" dt="2026-08-03T07:18:20.909" v="62" actId="22"/>
          <ac:spMkLst>
            <pc:docMk/>
            <pc:sldMk cId="0" sldId="261"/>
            <ac:spMk id="62" creationId="{E00F3A01-977B-F22D-01A5-6035C870A3C2}"/>
          </ac:spMkLst>
        </pc:spChg>
        <pc:spChg chg="add mod">
          <ac:chgData name="Clément BONNET" userId="1bf1441b-7fcc-44a6-b525-72de79cb5766" providerId="ADAL" clId="{BBC4DA42-BC60-45E7-A000-2B7D4611F483}" dt="2026-08-03T07:19:19.513" v="75" actId="20577"/>
          <ac:spMkLst>
            <pc:docMk/>
            <pc:sldMk cId="0" sldId="261"/>
            <ac:spMk id="66" creationId="{C1FAE7C9-7632-2EBB-0BA5-A0F4F286B3DA}"/>
          </ac:spMkLst>
        </pc:spChg>
        <pc:spChg chg="add mod">
          <ac:chgData name="Clément BONNET" userId="1bf1441b-7fcc-44a6-b525-72de79cb5766" providerId="ADAL" clId="{BBC4DA42-BC60-45E7-A000-2B7D4611F483}" dt="2026-08-03T07:20:30.088" v="93" actId="121"/>
          <ac:spMkLst>
            <pc:docMk/>
            <pc:sldMk cId="0" sldId="261"/>
            <ac:spMk id="68" creationId="{91CEC74D-2866-98DC-8210-BD014F386380}"/>
          </ac:spMkLst>
        </pc:spChg>
        <pc:spChg chg="add mod">
          <ac:chgData name="Clément BONNET" userId="1bf1441b-7fcc-44a6-b525-72de79cb5766" providerId="ADAL" clId="{BBC4DA42-BC60-45E7-A000-2B7D4611F483}" dt="2026-08-03T07:20:38.213" v="94" actId="1076"/>
          <ac:spMkLst>
            <pc:docMk/>
            <pc:sldMk cId="0" sldId="261"/>
            <ac:spMk id="70" creationId="{BC86BFFE-43CF-2062-7D74-BED4E3258FF0}"/>
          </ac:spMkLst>
        </pc:spChg>
        <pc:spChg chg="add mod">
          <ac:chgData name="Clément BONNET" userId="1bf1441b-7fcc-44a6-b525-72de79cb5766" providerId="ADAL" clId="{BBC4DA42-BC60-45E7-A000-2B7D4611F483}" dt="2026-08-03T07:19:43.557" v="82" actId="20577"/>
          <ac:spMkLst>
            <pc:docMk/>
            <pc:sldMk cId="0" sldId="261"/>
            <ac:spMk id="72" creationId="{42974896-EAAF-7704-5EEA-51BC9148C5E5}"/>
          </ac:spMkLst>
        </pc:spChg>
        <pc:spChg chg="add">
          <ac:chgData name="Clément BONNET" userId="1bf1441b-7fcc-44a6-b525-72de79cb5766" providerId="ADAL" clId="{BBC4DA42-BC60-45E7-A000-2B7D4611F483}" dt="2026-08-03T07:19:15.459" v="74" actId="22"/>
          <ac:spMkLst>
            <pc:docMk/>
            <pc:sldMk cId="0" sldId="261"/>
            <ac:spMk id="74" creationId="{2E41B10B-9359-D0DF-B326-C6B81E339A9E}"/>
          </ac:spMkLst>
        </pc:spChg>
        <pc:spChg chg="add mod">
          <ac:chgData name="Clément BONNET" userId="1bf1441b-7fcc-44a6-b525-72de79cb5766" providerId="ADAL" clId="{BBC4DA42-BC60-45E7-A000-2B7D4611F483}" dt="2026-08-03T07:20:09.739" v="91" actId="20577"/>
          <ac:spMkLst>
            <pc:docMk/>
            <pc:sldMk cId="0" sldId="261"/>
            <ac:spMk id="76" creationId="{02286BD2-911C-C200-3B6E-B6F5C1B2E49A}"/>
          </ac:spMkLst>
        </pc:spChg>
        <pc:spChg chg="add mod">
          <ac:chgData name="Clément BONNET" userId="1bf1441b-7fcc-44a6-b525-72de79cb5766" providerId="ADAL" clId="{BBC4DA42-BC60-45E7-A000-2B7D4611F483}" dt="2026-08-03T08:19:18.970" v="1036" actId="20577"/>
          <ac:spMkLst>
            <pc:docMk/>
            <pc:sldMk cId="0" sldId="261"/>
            <ac:spMk id="78" creationId="{688A4A70-9324-FC6B-3048-845ACB6AD55D}"/>
          </ac:spMkLst>
        </pc:spChg>
        <pc:spChg chg="add">
          <ac:chgData name="Clément BONNET" userId="1bf1441b-7fcc-44a6-b525-72de79cb5766" providerId="ADAL" clId="{BBC4DA42-BC60-45E7-A000-2B7D4611F483}" dt="2026-08-03T07:19:15.459" v="74" actId="22"/>
          <ac:spMkLst>
            <pc:docMk/>
            <pc:sldMk cId="0" sldId="261"/>
            <ac:spMk id="80" creationId="{1E14BE5E-BE5A-5FA8-E32C-18CEDFE1B7C5}"/>
          </ac:spMkLst>
        </pc:spChg>
        <pc:spChg chg="add mod">
          <ac:chgData name="Clément BONNET" userId="1bf1441b-7fcc-44a6-b525-72de79cb5766" providerId="ADAL" clId="{BBC4DA42-BC60-45E7-A000-2B7D4611F483}" dt="2026-08-03T08:19:00.792" v="1034" actId="113"/>
          <ac:spMkLst>
            <pc:docMk/>
            <pc:sldMk cId="0" sldId="261"/>
            <ac:spMk id="82" creationId="{2678B65C-AD81-CB1F-2603-2E83CF1A0222}"/>
          </ac:spMkLst>
        </pc:spChg>
        <pc:spChg chg="add">
          <ac:chgData name="Clément BONNET" userId="1bf1441b-7fcc-44a6-b525-72de79cb5766" providerId="ADAL" clId="{BBC4DA42-BC60-45E7-A000-2B7D4611F483}" dt="2026-08-03T07:24:39.205" v="138" actId="22"/>
          <ac:spMkLst>
            <pc:docMk/>
            <pc:sldMk cId="0" sldId="261"/>
            <ac:spMk id="84" creationId="{17AD2B43-F0CC-33B2-9538-272A915A7531}"/>
          </ac:spMkLst>
        </pc:spChg>
        <pc:spChg chg="add">
          <ac:chgData name="Clément BONNET" userId="1bf1441b-7fcc-44a6-b525-72de79cb5766" providerId="ADAL" clId="{BBC4DA42-BC60-45E7-A000-2B7D4611F483}" dt="2026-08-03T07:24:39.205" v="138" actId="22"/>
          <ac:spMkLst>
            <pc:docMk/>
            <pc:sldMk cId="0" sldId="261"/>
            <ac:spMk id="88" creationId="{A7B3B99F-9EEA-F474-A70B-F57CA3C06C84}"/>
          </ac:spMkLst>
        </pc:spChg>
        <pc:spChg chg="add">
          <ac:chgData name="Clément BONNET" userId="1bf1441b-7fcc-44a6-b525-72de79cb5766" providerId="ADAL" clId="{BBC4DA42-BC60-45E7-A000-2B7D4611F483}" dt="2026-08-03T07:24:39.205" v="138" actId="22"/>
          <ac:spMkLst>
            <pc:docMk/>
            <pc:sldMk cId="0" sldId="261"/>
            <ac:spMk id="90" creationId="{3D64737B-5414-5F9E-A3B5-C9B1C50F0FEC}"/>
          </ac:spMkLst>
        </pc:spChg>
        <pc:spChg chg="add">
          <ac:chgData name="Clément BONNET" userId="1bf1441b-7fcc-44a6-b525-72de79cb5766" providerId="ADAL" clId="{BBC4DA42-BC60-45E7-A000-2B7D4611F483}" dt="2026-08-03T07:24:39.205" v="138" actId="22"/>
          <ac:spMkLst>
            <pc:docMk/>
            <pc:sldMk cId="0" sldId="261"/>
            <ac:spMk id="96" creationId="{5304A907-3118-106E-07A1-2F126E6AC941}"/>
          </ac:spMkLst>
        </pc:spChg>
        <pc:spChg chg="mod">
          <ac:chgData name="Clément BONNET" userId="1bf1441b-7fcc-44a6-b525-72de79cb5766" providerId="ADAL" clId="{BBC4DA42-BC60-45E7-A000-2B7D4611F483}" dt="2026-08-03T07:24:52.246" v="160" actId="20577"/>
          <ac:spMkLst>
            <pc:docMk/>
            <pc:sldMk cId="0" sldId="261"/>
            <ac:spMk id="98" creationId="{1B2C8064-8B29-A9AF-EEEE-108F39EC5A8B}"/>
          </ac:spMkLst>
        </pc:spChg>
        <pc:spChg chg="add mod">
          <ac:chgData name="Clément BONNET" userId="1bf1441b-7fcc-44a6-b525-72de79cb5766" providerId="ADAL" clId="{BBC4DA42-BC60-45E7-A000-2B7D4611F483}" dt="2026-08-03T07:31:38.023" v="336" actId="20577"/>
          <ac:spMkLst>
            <pc:docMk/>
            <pc:sldMk cId="0" sldId="261"/>
            <ac:spMk id="100" creationId="{A81D53AE-8324-A939-7EC3-409EE3E6C977}"/>
          </ac:spMkLst>
        </pc:spChg>
        <pc:spChg chg="add mod">
          <ac:chgData name="Clément BONNET" userId="1bf1441b-7fcc-44a6-b525-72de79cb5766" providerId="ADAL" clId="{BBC4DA42-BC60-45E7-A000-2B7D4611F483}" dt="2026-08-03T07:34:39.489" v="355" actId="20577"/>
          <ac:spMkLst>
            <pc:docMk/>
            <pc:sldMk cId="0" sldId="261"/>
            <ac:spMk id="102" creationId="{32A5BE3B-7CC0-F6F6-19C8-3A8935D673B2}"/>
          </ac:spMkLst>
        </pc:spChg>
        <pc:spChg chg="add mod">
          <ac:chgData name="Clément BONNET" userId="1bf1441b-7fcc-44a6-b525-72de79cb5766" providerId="ADAL" clId="{BBC4DA42-BC60-45E7-A000-2B7D4611F483}" dt="2026-08-03T07:36:30.185" v="444" actId="20577"/>
          <ac:spMkLst>
            <pc:docMk/>
            <pc:sldMk cId="0" sldId="261"/>
            <ac:spMk id="104" creationId="{4FC37134-6472-3022-96EF-3AAE4AED92AC}"/>
          </ac:spMkLst>
        </pc:spChg>
        <pc:spChg chg="mod">
          <ac:chgData name="Clément BONNET" userId="1bf1441b-7fcc-44a6-b525-72de79cb5766" providerId="ADAL" clId="{BBC4DA42-BC60-45E7-A000-2B7D4611F483}" dt="2026-08-03T07:35:37.113" v="396" actId="20577"/>
          <ac:spMkLst>
            <pc:docMk/>
            <pc:sldMk cId="0" sldId="261"/>
            <ac:spMk id="106" creationId="{34249469-AC3E-C19D-7185-961DEEDA9471}"/>
          </ac:spMkLst>
        </pc:spChg>
        <pc:spChg chg="add mod">
          <ac:chgData name="Clément BONNET" userId="1bf1441b-7fcc-44a6-b525-72de79cb5766" providerId="ADAL" clId="{BBC4DA42-BC60-45E7-A000-2B7D4611F483}" dt="2026-08-03T07:36:01.323" v="420" actId="20577"/>
          <ac:spMkLst>
            <pc:docMk/>
            <pc:sldMk cId="0" sldId="261"/>
            <ac:spMk id="108" creationId="{A7D50551-1939-401D-7FDF-BECA3663DF19}"/>
          </ac:spMkLst>
        </pc:spChg>
        <pc:spChg chg="mod">
          <ac:chgData name="Clément BONNET" userId="1bf1441b-7fcc-44a6-b525-72de79cb5766" providerId="ADAL" clId="{BBC4DA42-BC60-45E7-A000-2B7D4611F483}" dt="2026-08-03T07:37:31.352" v="452"/>
          <ac:spMkLst>
            <pc:docMk/>
            <pc:sldMk cId="0" sldId="261"/>
            <ac:spMk id="110" creationId="{CAB42305-B9AE-5869-1D3A-AC0D8FBDA99A}"/>
          </ac:spMkLst>
        </pc:spChg>
        <pc:spChg chg="add del mod">
          <ac:chgData name="Clément BONNET" userId="1bf1441b-7fcc-44a6-b525-72de79cb5766" providerId="ADAL" clId="{BBC4DA42-BC60-45E7-A000-2B7D4611F483}" dt="2026-08-03T07:37:27.899" v="451"/>
          <ac:spMkLst>
            <pc:docMk/>
            <pc:sldMk cId="0" sldId="261"/>
            <ac:spMk id="112" creationId="{01DED3A8-0B18-4E66-DFD0-5B743A882F44}"/>
          </ac:spMkLst>
        </pc:spChg>
        <pc:spChg chg="add mod">
          <ac:chgData name="Clément BONNET" userId="1bf1441b-7fcc-44a6-b525-72de79cb5766" providerId="ADAL" clId="{BBC4DA42-BC60-45E7-A000-2B7D4611F483}" dt="2026-08-03T07:47:16.126" v="516" actId="1076"/>
          <ac:spMkLst>
            <pc:docMk/>
            <pc:sldMk cId="0" sldId="261"/>
            <ac:spMk id="114" creationId="{37EF3BC4-8A85-5336-6910-BAD7644319DD}"/>
          </ac:spMkLst>
        </pc:spChg>
        <pc:spChg chg="mod">
          <ac:chgData name="Clément BONNET" userId="1bf1441b-7fcc-44a6-b525-72de79cb5766" providerId="ADAL" clId="{BBC4DA42-BC60-45E7-A000-2B7D4611F483}" dt="2026-08-03T07:47:16.126" v="516" actId="1076"/>
          <ac:spMkLst>
            <pc:docMk/>
            <pc:sldMk cId="0" sldId="261"/>
            <ac:spMk id="116" creationId="{6AF15139-CD3E-0284-698A-F7694B7991C2}"/>
          </ac:spMkLst>
        </pc:spChg>
        <pc:spChg chg="add mod">
          <ac:chgData name="Clément BONNET" userId="1bf1441b-7fcc-44a6-b525-72de79cb5766" providerId="ADAL" clId="{BBC4DA42-BC60-45E7-A000-2B7D4611F483}" dt="2026-08-03T07:37:21.899" v="450"/>
          <ac:spMkLst>
            <pc:docMk/>
            <pc:sldMk cId="0" sldId="261"/>
            <ac:spMk id="118" creationId="{95A3D086-9D00-80F4-37CC-0565E06E3D8A}"/>
          </ac:spMkLst>
        </pc:spChg>
        <pc:spChg chg="mod">
          <ac:chgData name="Clément BONNET" userId="1bf1441b-7fcc-44a6-b525-72de79cb5766" providerId="ADAL" clId="{BBC4DA42-BC60-45E7-A000-2B7D4611F483}" dt="2026-08-03T07:37:18.740" v="449"/>
          <ac:spMkLst>
            <pc:docMk/>
            <pc:sldMk cId="0" sldId="261"/>
            <ac:spMk id="120" creationId="{61527D31-B07F-8B35-2FA7-B12A509E2716}"/>
          </ac:spMkLst>
        </pc:spChg>
        <pc:spChg chg="add mod">
          <ac:chgData name="Clément BONNET" userId="1bf1441b-7fcc-44a6-b525-72de79cb5766" providerId="ADAL" clId="{BBC4DA42-BC60-45E7-A000-2B7D4611F483}" dt="2026-08-03T07:45:47.583" v="503" actId="20577"/>
          <ac:spMkLst>
            <pc:docMk/>
            <pc:sldMk cId="0" sldId="261"/>
            <ac:spMk id="122" creationId="{8FFA9A4C-A667-A213-7251-73A9BECAD37B}"/>
          </ac:spMkLst>
        </pc:spChg>
        <pc:grpChg chg="mod">
          <ac:chgData name="Clément BONNET" userId="1bf1441b-7fcc-44a6-b525-72de79cb5766" providerId="ADAL" clId="{BBC4DA42-BC60-45E7-A000-2B7D4611F483}" dt="2026-08-03T07:44:04.932" v="463" actId="14100"/>
          <ac:grpSpMkLst>
            <pc:docMk/>
            <pc:sldMk cId="0" sldId="261"/>
            <ac:grpSpMk id="10" creationId="{00000000-0000-0000-0000-000000000000}"/>
          </ac:grpSpMkLst>
        </pc:grpChg>
        <pc:picChg chg="mod">
          <ac:chgData name="Clément BONNET" userId="1bf1441b-7fcc-44a6-b525-72de79cb5766" providerId="ADAL" clId="{BBC4DA42-BC60-45E7-A000-2B7D4611F483}" dt="2026-08-03T07:13:45.398" v="8" actId="1076"/>
          <ac:picMkLst>
            <pc:docMk/>
            <pc:sldMk cId="0" sldId="261"/>
            <ac:picMk id="54" creationId="{1FCDF29B-07AE-B257-2694-4DF5FB1C196A}"/>
          </ac:picMkLst>
        </pc:picChg>
        <pc:picChg chg="add">
          <ac:chgData name="Clément BONNET" userId="1bf1441b-7fcc-44a6-b525-72de79cb5766" providerId="ADAL" clId="{BBC4DA42-BC60-45E7-A000-2B7D4611F483}" dt="2026-08-03T07:44:42.973" v="473" actId="22"/>
          <ac:picMkLst>
            <pc:docMk/>
            <pc:sldMk cId="0" sldId="261"/>
            <ac:picMk id="130" creationId="{A888719C-5118-FFF1-AF1A-3B671AC8532B}"/>
          </ac:picMkLst>
        </pc:picChg>
        <pc:picChg chg="add">
          <ac:chgData name="Clément BONNET" userId="1bf1441b-7fcc-44a6-b525-72de79cb5766" providerId="ADAL" clId="{BBC4DA42-BC60-45E7-A000-2B7D4611F483}" dt="2026-08-03T07:46:08.811" v="511" actId="22"/>
          <ac:picMkLst>
            <pc:docMk/>
            <pc:sldMk cId="0" sldId="261"/>
            <ac:picMk id="134" creationId="{1B99DC1F-41CE-EA0B-8B9A-CFB74A3C41C8}"/>
          </ac:picMkLst>
        </pc:picChg>
      </pc:sldChg>
      <pc:sldChg chg="addSp delSp modSp mod">
        <pc:chgData name="Clément BONNET" userId="1bf1441b-7fcc-44a6-b525-72de79cb5766" providerId="ADAL" clId="{BBC4DA42-BC60-45E7-A000-2B7D4611F483}" dt="2026-08-03T08:18:35.024" v="1031" actId="1076"/>
        <pc:sldMkLst>
          <pc:docMk/>
          <pc:sldMk cId="0" sldId="262"/>
        </pc:sldMkLst>
        <pc:spChg chg="mod">
          <ac:chgData name="Clément BONNET" userId="1bf1441b-7fcc-44a6-b525-72de79cb5766" providerId="ADAL" clId="{BBC4DA42-BC60-45E7-A000-2B7D4611F483}" dt="2026-08-03T08:18:35.024" v="1031" actId="1076"/>
          <ac:spMkLst>
            <pc:docMk/>
            <pc:sldMk cId="0" sldId="262"/>
            <ac:spMk id="7" creationId="{00000000-0000-0000-0000-000000000000}"/>
          </ac:spMkLst>
        </pc:spChg>
        <pc:spChg chg="mod">
          <ac:chgData name="Clément BONNET" userId="1bf1441b-7fcc-44a6-b525-72de79cb5766" providerId="ADAL" clId="{BBC4DA42-BC60-45E7-A000-2B7D4611F483}" dt="2026-08-03T08:18:35.024" v="1031" actId="1076"/>
          <ac:spMkLst>
            <pc:docMk/>
            <pc:sldMk cId="0" sldId="262"/>
            <ac:spMk id="10" creationId="{00000000-0000-0000-0000-000000000000}"/>
          </ac:spMkLst>
        </pc:spChg>
        <pc:spChg chg="mod">
          <ac:chgData name="Clément BONNET" userId="1bf1441b-7fcc-44a6-b525-72de79cb5766" providerId="ADAL" clId="{BBC4DA42-BC60-45E7-A000-2B7D4611F483}" dt="2026-08-03T08:18:15.163" v="1027" actId="1076"/>
          <ac:spMkLst>
            <pc:docMk/>
            <pc:sldMk cId="0" sldId="262"/>
            <ac:spMk id="12" creationId="{00000000-0000-0000-0000-000000000000}"/>
          </ac:spMkLst>
        </pc:spChg>
        <pc:spChg chg="add mod">
          <ac:chgData name="Clément BONNET" userId="1bf1441b-7fcc-44a6-b525-72de79cb5766" providerId="ADAL" clId="{BBC4DA42-BC60-45E7-A000-2B7D4611F483}" dt="2026-08-03T08:18:35.024" v="1031" actId="1076"/>
          <ac:spMkLst>
            <pc:docMk/>
            <pc:sldMk cId="0" sldId="262"/>
            <ac:spMk id="14" creationId="{06771FF9-D465-CE9A-C6C4-2488B57215AF}"/>
          </ac:spMkLst>
        </pc:spChg>
        <pc:picChg chg="add mod">
          <ac:chgData name="Clément BONNET" userId="1bf1441b-7fcc-44a6-b525-72de79cb5766" providerId="ADAL" clId="{BBC4DA42-BC60-45E7-A000-2B7D4611F483}" dt="2026-08-03T08:17:56.818" v="1026" actId="1076"/>
          <ac:picMkLst>
            <pc:docMk/>
            <pc:sldMk cId="0" sldId="262"/>
            <ac:picMk id="17" creationId="{690024F0-A374-7FE7-1D8A-B991E736C43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png"/><Relationship Id="rId7" Type="http://schemas.openxmlformats.org/officeDocument/2006/relationships/image" Target="../media/image18.svg"/><Relationship Id="rId12"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4.png"/><Relationship Id="rId5" Type="http://schemas.openxmlformats.org/officeDocument/2006/relationships/image" Target="../media/image16.png"/><Relationship Id="rId10" Type="http://schemas.openxmlformats.org/officeDocument/2006/relationships/image" Target="../media/image13.png"/><Relationship Id="rId4" Type="http://schemas.openxmlformats.org/officeDocument/2006/relationships/image" Target="../media/image9.sv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5.png"/><Relationship Id="rId2"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svg"/><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1.png"/><Relationship Id="rId2" Type="http://schemas.openxmlformats.org/officeDocument/2006/relationships/image" Target="../media/image37.sv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sv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92817" y="-584319"/>
            <a:ext cx="8618130" cy="8947369"/>
            <a:chOff x="0" y="0"/>
            <a:chExt cx="2933457" cy="3045524"/>
          </a:xfrm>
        </p:grpSpPr>
        <p:sp>
          <p:nvSpPr>
            <p:cNvPr id="3" name="Freeform 3"/>
            <p:cNvSpPr/>
            <p:nvPr/>
          </p:nvSpPr>
          <p:spPr>
            <a:xfrm>
              <a:off x="0" y="0"/>
              <a:ext cx="2933457" cy="3045524"/>
            </a:xfrm>
            <a:custGeom>
              <a:avLst/>
              <a:gdLst/>
              <a:ahLst/>
              <a:cxnLst/>
              <a:rect l="l" t="t" r="r" b="b"/>
              <a:pathLst>
                <a:path w="2933457" h="3045524">
                  <a:moveTo>
                    <a:pt x="0" y="0"/>
                  </a:moveTo>
                  <a:lnTo>
                    <a:pt x="2933457" y="0"/>
                  </a:lnTo>
                  <a:lnTo>
                    <a:pt x="2933457" y="3045524"/>
                  </a:lnTo>
                  <a:lnTo>
                    <a:pt x="0" y="3045524"/>
                  </a:lnTo>
                  <a:close/>
                </a:path>
              </a:pathLst>
            </a:custGeom>
            <a:solidFill>
              <a:srgbClr val="262674">
                <a:alpha val="12941"/>
              </a:srgbClr>
            </a:solidFill>
          </p:spPr>
          <p:txBody>
            <a:bodyPr/>
            <a:lstStyle/>
            <a:p>
              <a:endParaRPr lang="fr-FR"/>
            </a:p>
          </p:txBody>
        </p:sp>
        <p:sp>
          <p:nvSpPr>
            <p:cNvPr id="4" name="TextBox 4"/>
            <p:cNvSpPr txBox="1"/>
            <p:nvPr/>
          </p:nvSpPr>
          <p:spPr>
            <a:xfrm>
              <a:off x="0" y="-28575"/>
              <a:ext cx="2933457" cy="3074099"/>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596127" y="5536368"/>
            <a:ext cx="6367746" cy="4832664"/>
            <a:chOff x="0" y="0"/>
            <a:chExt cx="35507596" cy="26947729"/>
          </a:xfrm>
        </p:grpSpPr>
        <p:sp>
          <p:nvSpPr>
            <p:cNvPr id="6" name="Freeform 6"/>
            <p:cNvSpPr/>
            <p:nvPr/>
          </p:nvSpPr>
          <p:spPr>
            <a:xfrm>
              <a:off x="0" y="0"/>
              <a:ext cx="35507597" cy="26947729"/>
            </a:xfrm>
            <a:custGeom>
              <a:avLst/>
              <a:gdLst/>
              <a:ahLst/>
              <a:cxnLst/>
              <a:rect l="l" t="t" r="r" b="b"/>
              <a:pathLst>
                <a:path w="35507597" h="26947729">
                  <a:moveTo>
                    <a:pt x="0" y="0"/>
                  </a:moveTo>
                  <a:lnTo>
                    <a:pt x="0" y="26947729"/>
                  </a:lnTo>
                  <a:lnTo>
                    <a:pt x="35507597" y="26947729"/>
                  </a:lnTo>
                  <a:lnTo>
                    <a:pt x="35507597" y="0"/>
                  </a:lnTo>
                  <a:lnTo>
                    <a:pt x="0" y="0"/>
                  </a:lnTo>
                  <a:close/>
                  <a:moveTo>
                    <a:pt x="35446636" y="26886768"/>
                  </a:moveTo>
                  <a:lnTo>
                    <a:pt x="59690" y="26886768"/>
                  </a:lnTo>
                  <a:lnTo>
                    <a:pt x="59690" y="59690"/>
                  </a:lnTo>
                  <a:lnTo>
                    <a:pt x="35446636" y="59690"/>
                  </a:lnTo>
                  <a:lnTo>
                    <a:pt x="35446636" y="26886768"/>
                  </a:lnTo>
                  <a:close/>
                </a:path>
              </a:pathLst>
            </a:custGeom>
            <a:solidFill>
              <a:srgbClr val="262674"/>
            </a:solidFill>
          </p:spPr>
          <p:txBody>
            <a:bodyPr/>
            <a:lstStyle/>
            <a:p>
              <a:endParaRPr lang="fr-FR"/>
            </a:p>
          </p:txBody>
        </p:sp>
      </p:grpSp>
      <p:grpSp>
        <p:nvGrpSpPr>
          <p:cNvPr id="7" name="Group 7"/>
          <p:cNvGrpSpPr/>
          <p:nvPr/>
        </p:nvGrpSpPr>
        <p:grpSpPr>
          <a:xfrm>
            <a:off x="1039688" y="6678059"/>
            <a:ext cx="5480624" cy="3369982"/>
            <a:chOff x="0" y="0"/>
            <a:chExt cx="7307498" cy="4493309"/>
          </a:xfrm>
        </p:grpSpPr>
        <p:sp>
          <p:nvSpPr>
            <p:cNvPr id="8" name="AutoShape 8"/>
            <p:cNvSpPr/>
            <p:nvPr/>
          </p:nvSpPr>
          <p:spPr>
            <a:xfrm>
              <a:off x="0" y="0"/>
              <a:ext cx="7307498" cy="4493309"/>
            </a:xfrm>
            <a:prstGeom prst="rect">
              <a:avLst/>
            </a:prstGeom>
            <a:solidFill>
              <a:srgbClr val="262674"/>
            </a:solidFill>
          </p:spPr>
          <p:txBody>
            <a:bodyPr/>
            <a:lstStyle/>
            <a:p>
              <a:endParaRPr lang="fr-FR"/>
            </a:p>
          </p:txBody>
        </p:sp>
      </p:grpSp>
      <p:sp>
        <p:nvSpPr>
          <p:cNvPr id="9" name="AutoShape 9"/>
          <p:cNvSpPr/>
          <p:nvPr/>
        </p:nvSpPr>
        <p:spPr>
          <a:xfrm>
            <a:off x="2498231" y="9012050"/>
            <a:ext cx="2547098" cy="0"/>
          </a:xfrm>
          <a:prstGeom prst="line">
            <a:avLst/>
          </a:prstGeom>
          <a:ln w="9525" cap="rnd">
            <a:solidFill>
              <a:srgbClr val="FFFFFF"/>
            </a:solidFill>
            <a:prstDash val="solid"/>
            <a:headEnd type="none" w="sm" len="sm"/>
            <a:tailEnd type="none" w="sm" len="sm"/>
          </a:ln>
        </p:spPr>
        <p:txBody>
          <a:bodyPr/>
          <a:lstStyle/>
          <a:p>
            <a:endParaRPr lang="fr-FR"/>
          </a:p>
        </p:txBody>
      </p:sp>
      <p:sp>
        <p:nvSpPr>
          <p:cNvPr id="10" name="Freeform 10"/>
          <p:cNvSpPr/>
          <p:nvPr/>
        </p:nvSpPr>
        <p:spPr>
          <a:xfrm>
            <a:off x="3046939" y="889549"/>
            <a:ext cx="1000003" cy="901642"/>
          </a:xfrm>
          <a:custGeom>
            <a:avLst/>
            <a:gdLst/>
            <a:ahLst/>
            <a:cxnLst/>
            <a:rect l="l" t="t" r="r" b="b"/>
            <a:pathLst>
              <a:path w="1000003" h="901642">
                <a:moveTo>
                  <a:pt x="0" y="0"/>
                </a:moveTo>
                <a:lnTo>
                  <a:pt x="1000004" y="0"/>
                </a:lnTo>
                <a:lnTo>
                  <a:pt x="1000004" y="901642"/>
                </a:lnTo>
                <a:lnTo>
                  <a:pt x="0" y="901642"/>
                </a:lnTo>
                <a:lnTo>
                  <a:pt x="0" y="0"/>
                </a:lnTo>
                <a:close/>
              </a:path>
            </a:pathLst>
          </a:custGeom>
          <a:blipFill>
            <a:blip r:embed="rId2"/>
            <a:stretch>
              <a:fillRect/>
            </a:stretch>
          </a:blipFill>
        </p:spPr>
        <p:txBody>
          <a:bodyPr/>
          <a:lstStyle/>
          <a:p>
            <a:endParaRPr lang="fr-FR"/>
          </a:p>
        </p:txBody>
      </p:sp>
      <p:sp>
        <p:nvSpPr>
          <p:cNvPr id="11" name="Freeform 11"/>
          <p:cNvSpPr/>
          <p:nvPr/>
        </p:nvSpPr>
        <p:spPr>
          <a:xfrm>
            <a:off x="1991310" y="946145"/>
            <a:ext cx="660656" cy="857995"/>
          </a:xfrm>
          <a:custGeom>
            <a:avLst/>
            <a:gdLst/>
            <a:ahLst/>
            <a:cxnLst/>
            <a:rect l="l" t="t" r="r" b="b"/>
            <a:pathLst>
              <a:path w="660656" h="857995">
                <a:moveTo>
                  <a:pt x="0" y="0"/>
                </a:moveTo>
                <a:lnTo>
                  <a:pt x="660656" y="0"/>
                </a:lnTo>
                <a:lnTo>
                  <a:pt x="660656" y="857995"/>
                </a:lnTo>
                <a:lnTo>
                  <a:pt x="0" y="857995"/>
                </a:lnTo>
                <a:lnTo>
                  <a:pt x="0" y="0"/>
                </a:lnTo>
                <a:close/>
              </a:path>
            </a:pathLst>
          </a:custGeom>
          <a:blipFill>
            <a:blip r:embed="rId3"/>
            <a:stretch>
              <a:fillRect/>
            </a:stretch>
          </a:blipFill>
        </p:spPr>
        <p:txBody>
          <a:bodyPr/>
          <a:lstStyle/>
          <a:p>
            <a:endParaRPr lang="fr-FR"/>
          </a:p>
        </p:txBody>
      </p:sp>
      <p:sp>
        <p:nvSpPr>
          <p:cNvPr id="12" name="Freeform 12"/>
          <p:cNvSpPr/>
          <p:nvPr/>
        </p:nvSpPr>
        <p:spPr>
          <a:xfrm>
            <a:off x="0" y="1924740"/>
            <a:ext cx="7560000" cy="3981748"/>
          </a:xfrm>
          <a:custGeom>
            <a:avLst/>
            <a:gdLst/>
            <a:ahLst/>
            <a:cxnLst/>
            <a:rect l="l" t="t" r="r" b="b"/>
            <a:pathLst>
              <a:path w="7560000" h="3981748">
                <a:moveTo>
                  <a:pt x="0" y="0"/>
                </a:moveTo>
                <a:lnTo>
                  <a:pt x="7560000" y="0"/>
                </a:lnTo>
                <a:lnTo>
                  <a:pt x="7560000" y="3981748"/>
                </a:lnTo>
                <a:lnTo>
                  <a:pt x="0" y="3981748"/>
                </a:lnTo>
                <a:lnTo>
                  <a:pt x="0" y="0"/>
                </a:lnTo>
                <a:close/>
              </a:path>
            </a:pathLst>
          </a:custGeom>
          <a:blipFill>
            <a:blip r:embed="rId4"/>
            <a:stretch>
              <a:fillRect l="-7094" t="-21853" r="-6374" b="-39995"/>
            </a:stretch>
          </a:blipFill>
        </p:spPr>
        <p:txBody>
          <a:bodyPr/>
          <a:lstStyle/>
          <a:p>
            <a:endParaRPr lang="fr-FR"/>
          </a:p>
        </p:txBody>
      </p:sp>
      <p:sp>
        <p:nvSpPr>
          <p:cNvPr id="13" name="TextBox 13"/>
          <p:cNvSpPr txBox="1"/>
          <p:nvPr/>
        </p:nvSpPr>
        <p:spPr>
          <a:xfrm>
            <a:off x="1220479" y="7294383"/>
            <a:ext cx="5119043" cy="1407050"/>
          </a:xfrm>
          <a:prstGeom prst="rect">
            <a:avLst/>
          </a:prstGeom>
        </p:spPr>
        <p:txBody>
          <a:bodyPr lIns="0" tIns="0" rIns="0" bIns="0" rtlCol="0" anchor="t">
            <a:spAutoFit/>
          </a:bodyPr>
          <a:lstStyle/>
          <a:p>
            <a:pPr algn="ctr">
              <a:lnSpc>
                <a:spcPts val="5586"/>
              </a:lnSpc>
            </a:pPr>
            <a:r>
              <a:rPr lang="en-US" sz="4987" b="1" spc="124">
                <a:solidFill>
                  <a:srgbClr val="FFFFFF"/>
                </a:solidFill>
                <a:latin typeface="Cardo Bold"/>
                <a:ea typeface="Cardo Bold"/>
                <a:cs typeface="Cardo Bold"/>
                <a:sym typeface="Cardo Bold"/>
              </a:rPr>
              <a:t>Livret d’accueil</a:t>
            </a:r>
          </a:p>
          <a:p>
            <a:pPr algn="ctr">
              <a:lnSpc>
                <a:spcPts val="5586"/>
              </a:lnSpc>
            </a:pPr>
            <a:r>
              <a:rPr lang="en-US" sz="4987" b="1" spc="124">
                <a:solidFill>
                  <a:srgbClr val="FFFFFF"/>
                </a:solidFill>
                <a:latin typeface="Cardo Bold"/>
                <a:ea typeface="Cardo Bold"/>
                <a:cs typeface="Cardo Bold"/>
                <a:sym typeface="Cardo Bold"/>
              </a:rPr>
              <a:t>du licencié</a:t>
            </a:r>
          </a:p>
        </p:txBody>
      </p:sp>
      <p:sp>
        <p:nvSpPr>
          <p:cNvPr id="14" name="TextBox 14"/>
          <p:cNvSpPr txBox="1"/>
          <p:nvPr/>
        </p:nvSpPr>
        <p:spPr>
          <a:xfrm>
            <a:off x="1220479" y="9200509"/>
            <a:ext cx="5119043" cy="442082"/>
          </a:xfrm>
          <a:prstGeom prst="rect">
            <a:avLst/>
          </a:prstGeom>
        </p:spPr>
        <p:txBody>
          <a:bodyPr lIns="0" tIns="0" rIns="0" bIns="0" rtlCol="0" anchor="t">
            <a:spAutoFit/>
          </a:bodyPr>
          <a:lstStyle/>
          <a:p>
            <a:pPr algn="ctr">
              <a:lnSpc>
                <a:spcPts val="3685"/>
              </a:lnSpc>
            </a:pPr>
            <a:r>
              <a:rPr lang="en-US" sz="2632" spc="65">
                <a:solidFill>
                  <a:srgbClr val="FFFFFF"/>
                </a:solidFill>
                <a:latin typeface="Inter"/>
                <a:ea typeface="Inter"/>
                <a:cs typeface="Inter"/>
                <a:sym typeface="Inter"/>
              </a:rPr>
              <a:t>Saison 2026-2027</a:t>
            </a:r>
          </a:p>
        </p:txBody>
      </p:sp>
      <p:sp>
        <p:nvSpPr>
          <p:cNvPr id="16" name="Freeform 16"/>
          <p:cNvSpPr/>
          <p:nvPr/>
        </p:nvSpPr>
        <p:spPr>
          <a:xfrm>
            <a:off x="3046939" y="276464"/>
            <a:ext cx="1715674" cy="479536"/>
          </a:xfrm>
          <a:custGeom>
            <a:avLst/>
            <a:gdLst/>
            <a:ahLst/>
            <a:cxnLst/>
            <a:rect l="l" t="t" r="r" b="b"/>
            <a:pathLst>
              <a:path w="1715674" h="479536">
                <a:moveTo>
                  <a:pt x="0" y="0"/>
                </a:moveTo>
                <a:lnTo>
                  <a:pt x="1715674" y="0"/>
                </a:lnTo>
                <a:lnTo>
                  <a:pt x="1715674" y="479536"/>
                </a:lnTo>
                <a:lnTo>
                  <a:pt x="0" y="479536"/>
                </a:lnTo>
                <a:lnTo>
                  <a:pt x="0" y="0"/>
                </a:lnTo>
                <a:close/>
              </a:path>
            </a:pathLst>
          </a:custGeom>
          <a:blipFill>
            <a:blip r:embed="rId5"/>
            <a:stretch>
              <a:fillRect/>
            </a:stretch>
          </a:blipFill>
        </p:spPr>
        <p:txBody>
          <a:bodyPr/>
          <a:lstStyle/>
          <a:p>
            <a:endParaRPr lang="fr-FR"/>
          </a:p>
        </p:txBody>
      </p:sp>
      <p:pic>
        <p:nvPicPr>
          <p:cNvPr id="18" name="Image 17">
            <a:extLst>
              <a:ext uri="{FF2B5EF4-FFF2-40B4-BE49-F238E27FC236}">
                <a16:creationId xmlns:a16="http://schemas.microsoft.com/office/drawing/2014/main" id="{485FA9BE-B315-8BE2-D404-7993D7DA5A4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9587" y="986582"/>
            <a:ext cx="771483" cy="77148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560000" cy="10692000"/>
            <a:chOff x="0" y="0"/>
            <a:chExt cx="2709333" cy="3831771"/>
          </a:xfrm>
        </p:grpSpPr>
        <p:sp>
          <p:nvSpPr>
            <p:cNvPr id="3" name="Freeform 3"/>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4" name="TextBox 4"/>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5" name="Group 5"/>
          <p:cNvGrpSpPr/>
          <p:nvPr/>
        </p:nvGrpSpPr>
        <p:grpSpPr>
          <a:xfrm>
            <a:off x="1320845" y="9678134"/>
            <a:ext cx="4918310" cy="1013866"/>
            <a:chOff x="0" y="0"/>
            <a:chExt cx="6557747" cy="1351821"/>
          </a:xfrm>
        </p:grpSpPr>
        <p:sp>
          <p:nvSpPr>
            <p:cNvPr id="6" name="AutoShape 6"/>
            <p:cNvSpPr/>
            <p:nvPr/>
          </p:nvSpPr>
          <p:spPr>
            <a:xfrm>
              <a:off x="0" y="0"/>
              <a:ext cx="6557747" cy="1351821"/>
            </a:xfrm>
            <a:prstGeom prst="rect">
              <a:avLst/>
            </a:prstGeom>
            <a:solidFill>
              <a:srgbClr val="6D6D87"/>
            </a:solidFill>
          </p:spPr>
          <p:txBody>
            <a:bodyPr/>
            <a:lstStyle/>
            <a:p>
              <a:endParaRPr lang="fr-FR"/>
            </a:p>
          </p:txBody>
        </p:sp>
      </p:grpSp>
      <p:sp>
        <p:nvSpPr>
          <p:cNvPr id="7" name="TextBox 7"/>
          <p:cNvSpPr txBox="1"/>
          <p:nvPr/>
        </p:nvSpPr>
        <p:spPr>
          <a:xfrm>
            <a:off x="2167860" y="9447017"/>
            <a:ext cx="1035557"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8" name="TextBox 8"/>
          <p:cNvSpPr txBox="1"/>
          <p:nvPr/>
        </p:nvSpPr>
        <p:spPr>
          <a:xfrm>
            <a:off x="3377535" y="9454867"/>
            <a:ext cx="822365"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9" name="TextBox 9"/>
          <p:cNvSpPr txBox="1"/>
          <p:nvPr/>
        </p:nvSpPr>
        <p:spPr>
          <a:xfrm>
            <a:off x="4371350" y="9447017"/>
            <a:ext cx="967593"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10" name="TextBox 10"/>
          <p:cNvSpPr txBox="1"/>
          <p:nvPr/>
        </p:nvSpPr>
        <p:spPr>
          <a:xfrm>
            <a:off x="5273107" y="9447017"/>
            <a:ext cx="964986" cy="93619"/>
          </a:xfrm>
          <a:prstGeom prst="rect">
            <a:avLst/>
          </a:prstGeom>
        </p:spPr>
        <p:txBody>
          <a:bodyPr lIns="0" tIns="0" rIns="0" bIns="0" rtlCol="0" anchor="t">
            <a:spAutoFit/>
          </a:bodyPr>
          <a:lstStyle/>
          <a:p>
            <a:pPr algn="r">
              <a:lnSpc>
                <a:spcPts val="725"/>
              </a:lnSpc>
            </a:pPr>
            <a:r>
              <a:rPr lang="en-US" sz="518" b="1" spc="12">
                <a:solidFill>
                  <a:srgbClr val="6D6D87"/>
                </a:solidFill>
                <a:latin typeface="Inter Bold"/>
                <a:ea typeface="Inter Bold"/>
                <a:cs typeface="Inter Bold"/>
                <a:sym typeface="Inter Bold"/>
              </a:rPr>
              <a:t>...</a:t>
            </a:r>
          </a:p>
        </p:txBody>
      </p:sp>
      <p:sp>
        <p:nvSpPr>
          <p:cNvPr id="11" name="TextBox 11"/>
          <p:cNvSpPr txBox="1"/>
          <p:nvPr/>
        </p:nvSpPr>
        <p:spPr>
          <a:xfrm>
            <a:off x="-919142" y="1260950"/>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S’inscrire à un tournoi</a:t>
            </a:r>
          </a:p>
        </p:txBody>
      </p:sp>
      <p:sp>
        <p:nvSpPr>
          <p:cNvPr id="12" name="TextBox 12"/>
          <p:cNvSpPr txBox="1"/>
          <p:nvPr/>
        </p:nvSpPr>
        <p:spPr>
          <a:xfrm>
            <a:off x="1072056" y="10046471"/>
            <a:ext cx="5415888" cy="286717"/>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CLUB</a:t>
            </a:r>
          </a:p>
        </p:txBody>
      </p:sp>
      <p:sp>
        <p:nvSpPr>
          <p:cNvPr id="13" name="TextBox 13"/>
          <p:cNvSpPr txBox="1"/>
          <p:nvPr/>
        </p:nvSpPr>
        <p:spPr>
          <a:xfrm>
            <a:off x="-1057124" y="3108498"/>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Jouer en Interclubs</a:t>
            </a:r>
          </a:p>
        </p:txBody>
      </p:sp>
      <p:sp>
        <p:nvSpPr>
          <p:cNvPr id="14" name="TextBox 14"/>
          <p:cNvSpPr txBox="1"/>
          <p:nvPr/>
        </p:nvSpPr>
        <p:spPr>
          <a:xfrm>
            <a:off x="489086" y="1850563"/>
            <a:ext cx="2965608" cy="572135"/>
          </a:xfrm>
          <a:prstGeom prst="rect">
            <a:avLst/>
          </a:prstGeom>
        </p:spPr>
        <p:txBody>
          <a:bodyPr lIns="0" tIns="0" rIns="0" bIns="0" rtlCol="0" anchor="t">
            <a:spAutoFit/>
          </a:bodyPr>
          <a:lstStyle/>
          <a:p>
            <a:pPr algn="l">
              <a:lnSpc>
                <a:spcPts val="1540"/>
              </a:lnSpc>
            </a:pPr>
            <a:r>
              <a:rPr lang="en-US" sz="1100" spc="27">
                <a:solidFill>
                  <a:srgbClr val="454F93"/>
                </a:solidFill>
                <a:latin typeface="Inter"/>
                <a:ea typeface="Inter"/>
                <a:cs typeface="Inter"/>
                <a:sym typeface="Inter"/>
              </a:rPr>
              <a:t>Lien vers Badnet ?</a:t>
            </a:r>
          </a:p>
          <a:p>
            <a:pPr algn="l">
              <a:lnSpc>
                <a:spcPts val="1540"/>
              </a:lnSpc>
            </a:pPr>
            <a:r>
              <a:rPr lang="en-US" sz="1100" spc="27">
                <a:solidFill>
                  <a:srgbClr val="454F93"/>
                </a:solidFill>
                <a:latin typeface="Inter"/>
                <a:ea typeface="Inter"/>
                <a:cs typeface="Inter"/>
                <a:sym typeface="Inter"/>
              </a:rPr>
              <a:t>Référent inscriptions ?</a:t>
            </a:r>
          </a:p>
          <a:p>
            <a:pPr algn="l">
              <a:lnSpc>
                <a:spcPts val="1540"/>
              </a:lnSpc>
            </a:pPr>
            <a:r>
              <a:rPr lang="en-US" sz="1100" spc="27">
                <a:solidFill>
                  <a:srgbClr val="454F93"/>
                </a:solidFill>
                <a:latin typeface="Inter"/>
                <a:ea typeface="Inter"/>
                <a:cs typeface="Inter"/>
                <a:sym typeface="Inter"/>
              </a:rPr>
              <a:t>Calendrier ?</a:t>
            </a:r>
          </a:p>
        </p:txBody>
      </p:sp>
      <p:sp>
        <p:nvSpPr>
          <p:cNvPr id="15" name="TextBox 15"/>
          <p:cNvSpPr txBox="1"/>
          <p:nvPr/>
        </p:nvSpPr>
        <p:spPr>
          <a:xfrm>
            <a:off x="489086" y="3578215"/>
            <a:ext cx="2965608" cy="762635"/>
          </a:xfrm>
          <a:prstGeom prst="rect">
            <a:avLst/>
          </a:prstGeom>
        </p:spPr>
        <p:txBody>
          <a:bodyPr lIns="0" tIns="0" rIns="0" bIns="0" rtlCol="0" anchor="t">
            <a:spAutoFit/>
          </a:bodyPr>
          <a:lstStyle/>
          <a:p>
            <a:pPr algn="l">
              <a:lnSpc>
                <a:spcPts val="1540"/>
              </a:lnSpc>
            </a:pPr>
            <a:r>
              <a:rPr lang="en-US" sz="1100" spc="27">
                <a:solidFill>
                  <a:srgbClr val="454F93"/>
                </a:solidFill>
                <a:latin typeface="Inter"/>
                <a:ea typeface="Inter"/>
                <a:cs typeface="Inter"/>
                <a:sym typeface="Inter"/>
              </a:rPr>
              <a:t>Equipes</a:t>
            </a:r>
          </a:p>
          <a:p>
            <a:pPr algn="l">
              <a:lnSpc>
                <a:spcPts val="1540"/>
              </a:lnSpc>
            </a:pPr>
            <a:r>
              <a:rPr lang="en-US" sz="1100" spc="27">
                <a:solidFill>
                  <a:srgbClr val="454F93"/>
                </a:solidFill>
                <a:latin typeface="Inter"/>
                <a:ea typeface="Inter"/>
                <a:cs typeface="Inter"/>
                <a:sym typeface="Inter"/>
              </a:rPr>
              <a:t>Niveaux</a:t>
            </a:r>
          </a:p>
          <a:p>
            <a:pPr algn="l">
              <a:lnSpc>
                <a:spcPts val="1540"/>
              </a:lnSpc>
            </a:pPr>
            <a:r>
              <a:rPr lang="en-US" sz="1100" spc="27">
                <a:solidFill>
                  <a:srgbClr val="454F93"/>
                </a:solidFill>
                <a:latin typeface="Inter"/>
                <a:ea typeface="Inter"/>
                <a:cs typeface="Inter"/>
                <a:sym typeface="Inter"/>
              </a:rPr>
              <a:t>Engagements</a:t>
            </a:r>
          </a:p>
          <a:p>
            <a:pPr algn="l">
              <a:lnSpc>
                <a:spcPts val="1540"/>
              </a:lnSpc>
            </a:pPr>
            <a:r>
              <a:rPr lang="en-US" sz="1100" spc="27">
                <a:solidFill>
                  <a:srgbClr val="454F93"/>
                </a:solidFill>
                <a:latin typeface="Inter"/>
                <a:ea typeface="Inter"/>
                <a:cs typeface="Inter"/>
                <a:sym typeface="Inter"/>
              </a:rPr>
              <a:t>Etc. </a:t>
            </a:r>
          </a:p>
        </p:txBody>
      </p:sp>
      <p:sp>
        <p:nvSpPr>
          <p:cNvPr id="16" name="TextBox 16"/>
          <p:cNvSpPr txBox="1"/>
          <p:nvPr/>
        </p:nvSpPr>
        <p:spPr>
          <a:xfrm>
            <a:off x="-985124" y="5026650"/>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Acheter son matériel</a:t>
            </a:r>
          </a:p>
        </p:txBody>
      </p:sp>
      <p:sp>
        <p:nvSpPr>
          <p:cNvPr id="17" name="TextBox 17"/>
          <p:cNvSpPr txBox="1"/>
          <p:nvPr/>
        </p:nvSpPr>
        <p:spPr>
          <a:xfrm>
            <a:off x="489086" y="5496368"/>
            <a:ext cx="2965608" cy="572135"/>
          </a:xfrm>
          <a:prstGeom prst="rect">
            <a:avLst/>
          </a:prstGeom>
        </p:spPr>
        <p:txBody>
          <a:bodyPr lIns="0" tIns="0" rIns="0" bIns="0" rtlCol="0" anchor="t">
            <a:spAutoFit/>
          </a:bodyPr>
          <a:lstStyle/>
          <a:p>
            <a:pPr algn="l">
              <a:lnSpc>
                <a:spcPts val="1540"/>
              </a:lnSpc>
            </a:pPr>
            <a:r>
              <a:rPr lang="en-US" sz="1100" spc="27">
                <a:solidFill>
                  <a:srgbClr val="454F93"/>
                </a:solidFill>
                <a:latin typeface="Inter"/>
                <a:ea typeface="Inter"/>
                <a:cs typeface="Inter"/>
                <a:sym typeface="Inter"/>
              </a:rPr>
              <a:t>Textile, raquette, volants Magasin partenaire ? Référent au club ? Prix et moyen d’achat ? Comment payer ?</a:t>
            </a:r>
          </a:p>
        </p:txBody>
      </p:sp>
      <p:sp>
        <p:nvSpPr>
          <p:cNvPr id="18" name="Freeform 18"/>
          <p:cNvSpPr/>
          <p:nvPr/>
        </p:nvSpPr>
        <p:spPr>
          <a:xfrm>
            <a:off x="489086" y="158142"/>
            <a:ext cx="1655524" cy="998033"/>
          </a:xfrm>
          <a:custGeom>
            <a:avLst/>
            <a:gdLst/>
            <a:ahLst/>
            <a:cxnLst/>
            <a:rect l="l" t="t" r="r" b="b"/>
            <a:pathLst>
              <a:path w="1655524" h="998033">
                <a:moveTo>
                  <a:pt x="0" y="0"/>
                </a:moveTo>
                <a:lnTo>
                  <a:pt x="1655524" y="0"/>
                </a:lnTo>
                <a:lnTo>
                  <a:pt x="1655524" y="998033"/>
                </a:lnTo>
                <a:lnTo>
                  <a:pt x="0" y="998033"/>
                </a:lnTo>
                <a:lnTo>
                  <a:pt x="0" y="0"/>
                </a:lnTo>
                <a:close/>
              </a:path>
            </a:pathLst>
          </a:custGeom>
          <a:blipFill>
            <a:blip r:embed="rId2"/>
            <a:stretch>
              <a:fillRect t="-20349" b="-43732"/>
            </a:stretch>
          </a:blipFill>
        </p:spPr>
        <p:txBody>
          <a:bodyPr/>
          <a:lstStyle/>
          <a:p>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560000" cy="10692000"/>
            <a:chOff x="0" y="0"/>
            <a:chExt cx="2709333" cy="3831771"/>
          </a:xfrm>
        </p:grpSpPr>
        <p:sp>
          <p:nvSpPr>
            <p:cNvPr id="3" name="Freeform 3"/>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4" name="TextBox 4"/>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5" name="Group 5"/>
          <p:cNvGrpSpPr/>
          <p:nvPr/>
        </p:nvGrpSpPr>
        <p:grpSpPr>
          <a:xfrm>
            <a:off x="1320845" y="9678134"/>
            <a:ext cx="4918310" cy="1013866"/>
            <a:chOff x="0" y="0"/>
            <a:chExt cx="6557747" cy="1351821"/>
          </a:xfrm>
        </p:grpSpPr>
        <p:sp>
          <p:nvSpPr>
            <p:cNvPr id="6" name="AutoShape 6"/>
            <p:cNvSpPr/>
            <p:nvPr/>
          </p:nvSpPr>
          <p:spPr>
            <a:xfrm>
              <a:off x="0" y="0"/>
              <a:ext cx="6557747" cy="1351821"/>
            </a:xfrm>
            <a:prstGeom prst="rect">
              <a:avLst/>
            </a:prstGeom>
            <a:solidFill>
              <a:srgbClr val="6D6D87"/>
            </a:solidFill>
          </p:spPr>
          <p:txBody>
            <a:bodyPr/>
            <a:lstStyle/>
            <a:p>
              <a:endParaRPr lang="fr-FR"/>
            </a:p>
          </p:txBody>
        </p:sp>
      </p:grpSp>
      <p:sp>
        <p:nvSpPr>
          <p:cNvPr id="7" name="Freeform 7"/>
          <p:cNvSpPr/>
          <p:nvPr/>
        </p:nvSpPr>
        <p:spPr>
          <a:xfrm>
            <a:off x="489086" y="424113"/>
            <a:ext cx="1715674" cy="479536"/>
          </a:xfrm>
          <a:custGeom>
            <a:avLst/>
            <a:gdLst/>
            <a:ahLst/>
            <a:cxnLst/>
            <a:rect l="l" t="t" r="r" b="b"/>
            <a:pathLst>
              <a:path w="1715674" h="479536">
                <a:moveTo>
                  <a:pt x="0" y="0"/>
                </a:moveTo>
                <a:lnTo>
                  <a:pt x="1715674" y="0"/>
                </a:lnTo>
                <a:lnTo>
                  <a:pt x="1715674" y="479536"/>
                </a:lnTo>
                <a:lnTo>
                  <a:pt x="0" y="479536"/>
                </a:lnTo>
                <a:lnTo>
                  <a:pt x="0" y="0"/>
                </a:lnTo>
                <a:close/>
              </a:path>
            </a:pathLst>
          </a:custGeom>
          <a:blipFill>
            <a:blip r:embed="rId2"/>
            <a:stretch>
              <a:fillRect/>
            </a:stretch>
          </a:blipFill>
        </p:spPr>
        <p:txBody>
          <a:bodyPr/>
          <a:lstStyle/>
          <a:p>
            <a:endParaRPr lang="fr-FR"/>
          </a:p>
        </p:txBody>
      </p:sp>
      <p:sp>
        <p:nvSpPr>
          <p:cNvPr id="8" name="TextBox 8"/>
          <p:cNvSpPr txBox="1"/>
          <p:nvPr/>
        </p:nvSpPr>
        <p:spPr>
          <a:xfrm>
            <a:off x="2167860" y="9447017"/>
            <a:ext cx="1035557"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9" name="TextBox 9"/>
          <p:cNvSpPr txBox="1"/>
          <p:nvPr/>
        </p:nvSpPr>
        <p:spPr>
          <a:xfrm>
            <a:off x="3377535" y="9454867"/>
            <a:ext cx="822365"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10" name="TextBox 10"/>
          <p:cNvSpPr txBox="1"/>
          <p:nvPr/>
        </p:nvSpPr>
        <p:spPr>
          <a:xfrm>
            <a:off x="4371350" y="9447017"/>
            <a:ext cx="967593"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11" name="TextBox 11"/>
          <p:cNvSpPr txBox="1"/>
          <p:nvPr/>
        </p:nvSpPr>
        <p:spPr>
          <a:xfrm>
            <a:off x="5273107" y="9447017"/>
            <a:ext cx="964986" cy="93619"/>
          </a:xfrm>
          <a:prstGeom prst="rect">
            <a:avLst/>
          </a:prstGeom>
        </p:spPr>
        <p:txBody>
          <a:bodyPr lIns="0" tIns="0" rIns="0" bIns="0" rtlCol="0" anchor="t">
            <a:spAutoFit/>
          </a:bodyPr>
          <a:lstStyle/>
          <a:p>
            <a:pPr algn="r">
              <a:lnSpc>
                <a:spcPts val="725"/>
              </a:lnSpc>
            </a:pPr>
            <a:r>
              <a:rPr lang="en-US" sz="518" b="1" spc="12">
                <a:solidFill>
                  <a:srgbClr val="6D6D87"/>
                </a:solidFill>
                <a:latin typeface="Inter Bold"/>
                <a:ea typeface="Inter Bold"/>
                <a:cs typeface="Inter Bold"/>
                <a:sym typeface="Inter Bold"/>
              </a:rPr>
              <a:t>...</a:t>
            </a:r>
          </a:p>
        </p:txBody>
      </p:sp>
      <p:sp>
        <p:nvSpPr>
          <p:cNvPr id="12" name="TextBox 12"/>
          <p:cNvSpPr txBox="1"/>
          <p:nvPr/>
        </p:nvSpPr>
        <p:spPr>
          <a:xfrm>
            <a:off x="-1447043" y="1260950"/>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Tutos utiles </a:t>
            </a:r>
          </a:p>
        </p:txBody>
      </p:sp>
      <p:sp>
        <p:nvSpPr>
          <p:cNvPr id="13" name="TextBox 13"/>
          <p:cNvSpPr txBox="1"/>
          <p:nvPr/>
        </p:nvSpPr>
        <p:spPr>
          <a:xfrm>
            <a:off x="1072056" y="10046471"/>
            <a:ext cx="5415888" cy="286717"/>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CLUB</a:t>
            </a:r>
          </a:p>
        </p:txBody>
      </p:sp>
      <p:sp>
        <p:nvSpPr>
          <p:cNvPr id="14" name="TextBox 14"/>
          <p:cNvSpPr txBox="1"/>
          <p:nvPr/>
        </p:nvSpPr>
        <p:spPr>
          <a:xfrm>
            <a:off x="-1057124" y="3108498"/>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              Nos bons plans partenaires</a:t>
            </a:r>
          </a:p>
        </p:txBody>
      </p:sp>
      <p:sp>
        <p:nvSpPr>
          <p:cNvPr id="15" name="TextBox 15"/>
          <p:cNvSpPr txBox="1"/>
          <p:nvPr/>
        </p:nvSpPr>
        <p:spPr>
          <a:xfrm>
            <a:off x="489086" y="1850563"/>
            <a:ext cx="3182914" cy="381635"/>
          </a:xfrm>
          <a:prstGeom prst="rect">
            <a:avLst/>
          </a:prstGeom>
        </p:spPr>
        <p:txBody>
          <a:bodyPr lIns="0" tIns="0" rIns="0" bIns="0" rtlCol="0" anchor="t">
            <a:spAutoFit/>
          </a:bodyPr>
          <a:lstStyle/>
          <a:p>
            <a:pPr algn="l">
              <a:lnSpc>
                <a:spcPts val="1540"/>
              </a:lnSpc>
            </a:pPr>
            <a:r>
              <a:rPr lang="en-US" sz="1100" spc="27">
                <a:solidFill>
                  <a:srgbClr val="454F93"/>
                </a:solidFill>
                <a:latin typeface="Inter"/>
                <a:ea typeface="Inter"/>
                <a:cs typeface="Inter"/>
                <a:sym typeface="Inter"/>
              </a:rPr>
              <a:t>➢ Faire son sac de badminton ➢ Monter un terrain ➢ 10 Règles d’Or du badiste ➢ ….</a:t>
            </a:r>
          </a:p>
        </p:txBody>
      </p:sp>
      <p:sp>
        <p:nvSpPr>
          <p:cNvPr id="16" name="TextBox 16"/>
          <p:cNvSpPr txBox="1"/>
          <p:nvPr/>
        </p:nvSpPr>
        <p:spPr>
          <a:xfrm>
            <a:off x="489086" y="3578215"/>
            <a:ext cx="2965608" cy="381635"/>
          </a:xfrm>
          <a:prstGeom prst="rect">
            <a:avLst/>
          </a:prstGeom>
        </p:spPr>
        <p:txBody>
          <a:bodyPr lIns="0" tIns="0" rIns="0" bIns="0" rtlCol="0" anchor="t">
            <a:spAutoFit/>
          </a:bodyPr>
          <a:lstStyle/>
          <a:p>
            <a:pPr algn="l">
              <a:lnSpc>
                <a:spcPts val="1540"/>
              </a:lnSpc>
            </a:pPr>
            <a:r>
              <a:rPr lang="en-US" sz="1100" spc="27">
                <a:solidFill>
                  <a:srgbClr val="454F93"/>
                </a:solidFill>
                <a:latin typeface="Inter"/>
                <a:ea typeface="Inter"/>
                <a:cs typeface="Inter"/>
                <a:sym typeface="Inter"/>
              </a:rPr>
              <a:t>Les bons plans et ou le logo des partenaires du club </a:t>
            </a:r>
          </a:p>
        </p:txBody>
      </p:sp>
      <p:sp>
        <p:nvSpPr>
          <p:cNvPr id="17" name="TextBox 17"/>
          <p:cNvSpPr txBox="1"/>
          <p:nvPr/>
        </p:nvSpPr>
        <p:spPr>
          <a:xfrm>
            <a:off x="-1165124" y="5026650"/>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S’investir au club</a:t>
            </a:r>
          </a:p>
        </p:txBody>
      </p:sp>
      <p:sp>
        <p:nvSpPr>
          <p:cNvPr id="18" name="TextBox 18"/>
          <p:cNvSpPr txBox="1"/>
          <p:nvPr/>
        </p:nvSpPr>
        <p:spPr>
          <a:xfrm>
            <a:off x="489086" y="5496368"/>
            <a:ext cx="2965608" cy="381635"/>
          </a:xfrm>
          <a:prstGeom prst="rect">
            <a:avLst/>
          </a:prstGeom>
        </p:spPr>
        <p:txBody>
          <a:bodyPr lIns="0" tIns="0" rIns="0" bIns="0" rtlCol="0" anchor="t">
            <a:spAutoFit/>
          </a:bodyPr>
          <a:lstStyle/>
          <a:p>
            <a:pPr algn="l">
              <a:lnSpc>
                <a:spcPts val="1540"/>
              </a:lnSpc>
            </a:pPr>
            <a:r>
              <a:rPr lang="en-US" sz="1100" spc="27">
                <a:solidFill>
                  <a:srgbClr val="454F93"/>
                </a:solidFill>
                <a:latin typeface="Inter"/>
                <a:ea typeface="Inter"/>
                <a:cs typeface="Inter"/>
                <a:sym typeface="Inter"/>
              </a:rPr>
              <a:t>Devenir bénévole, intégrer le CA, avantages, besoins, fiches de postes etc…</a:t>
            </a:r>
          </a:p>
        </p:txBody>
      </p:sp>
      <p:pic>
        <p:nvPicPr>
          <p:cNvPr id="19" name="Picture 19"/>
          <p:cNvPicPr>
            <a:picLocks noChangeAspect="1"/>
          </p:cNvPicPr>
          <p:nvPr/>
        </p:nvPicPr>
        <p:blipFill>
          <a:blip r:embed="rId3"/>
          <a:stretch>
            <a:fillRect/>
          </a:stretch>
        </p:blipFill>
        <p:spPr>
          <a:xfrm>
            <a:off x="5445963" y="1085946"/>
            <a:ext cx="1586383" cy="158638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560000" cy="10692000"/>
            <a:chOff x="0" y="0"/>
            <a:chExt cx="2709333" cy="3831771"/>
          </a:xfrm>
        </p:grpSpPr>
        <p:sp>
          <p:nvSpPr>
            <p:cNvPr id="3" name="Freeform 3"/>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solidFill>
              <a:srgbClr val="E3E3ED"/>
            </a:solidFill>
          </p:spPr>
          <p:txBody>
            <a:bodyPr/>
            <a:lstStyle/>
            <a:p>
              <a:endParaRPr lang="fr-FR"/>
            </a:p>
          </p:txBody>
        </p:sp>
        <p:sp>
          <p:nvSpPr>
            <p:cNvPr id="4" name="TextBox 4"/>
            <p:cNvSpPr txBox="1"/>
            <p:nvPr/>
          </p:nvSpPr>
          <p:spPr>
            <a:xfrm>
              <a:off x="0" y="-28575"/>
              <a:ext cx="2709333" cy="3860346"/>
            </a:xfrm>
            <a:prstGeom prst="rect">
              <a:avLst/>
            </a:prstGeom>
          </p:spPr>
          <p:txBody>
            <a:bodyPr lIns="50800" tIns="50800" rIns="50800" bIns="50800" rtlCol="0" anchor="ctr"/>
            <a:lstStyle/>
            <a:p>
              <a:pPr algn="ctr">
                <a:lnSpc>
                  <a:spcPts val="1540"/>
                </a:lnSpc>
              </a:pPr>
              <a:endParaRPr/>
            </a:p>
          </p:txBody>
        </p:sp>
      </p:grpSp>
      <p:sp>
        <p:nvSpPr>
          <p:cNvPr id="5" name="Freeform 5"/>
          <p:cNvSpPr/>
          <p:nvPr/>
        </p:nvSpPr>
        <p:spPr>
          <a:xfrm>
            <a:off x="3279998" y="7225913"/>
            <a:ext cx="1000003" cy="901642"/>
          </a:xfrm>
          <a:custGeom>
            <a:avLst/>
            <a:gdLst/>
            <a:ahLst/>
            <a:cxnLst/>
            <a:rect l="l" t="t" r="r" b="b"/>
            <a:pathLst>
              <a:path w="1000003" h="901642">
                <a:moveTo>
                  <a:pt x="0" y="0"/>
                </a:moveTo>
                <a:lnTo>
                  <a:pt x="1000004" y="0"/>
                </a:lnTo>
                <a:lnTo>
                  <a:pt x="1000004" y="901643"/>
                </a:lnTo>
                <a:lnTo>
                  <a:pt x="0" y="901643"/>
                </a:lnTo>
                <a:lnTo>
                  <a:pt x="0" y="0"/>
                </a:lnTo>
                <a:close/>
              </a:path>
            </a:pathLst>
          </a:custGeom>
          <a:blipFill>
            <a:blip r:embed="rId2"/>
            <a:stretch>
              <a:fillRect/>
            </a:stretch>
          </a:blipFill>
        </p:spPr>
        <p:txBody>
          <a:bodyPr/>
          <a:lstStyle/>
          <a:p>
            <a:endParaRPr lang="fr-FR"/>
          </a:p>
        </p:txBody>
      </p:sp>
      <p:sp>
        <p:nvSpPr>
          <p:cNvPr id="6" name="Freeform 6"/>
          <p:cNvSpPr/>
          <p:nvPr/>
        </p:nvSpPr>
        <p:spPr>
          <a:xfrm>
            <a:off x="3279998" y="6126465"/>
            <a:ext cx="696656" cy="904749"/>
          </a:xfrm>
          <a:custGeom>
            <a:avLst/>
            <a:gdLst/>
            <a:ahLst/>
            <a:cxnLst/>
            <a:rect l="l" t="t" r="r" b="b"/>
            <a:pathLst>
              <a:path w="696656" h="904749">
                <a:moveTo>
                  <a:pt x="0" y="0"/>
                </a:moveTo>
                <a:lnTo>
                  <a:pt x="696657" y="0"/>
                </a:lnTo>
                <a:lnTo>
                  <a:pt x="696657" y="904748"/>
                </a:lnTo>
                <a:lnTo>
                  <a:pt x="0" y="904748"/>
                </a:lnTo>
                <a:lnTo>
                  <a:pt x="0" y="0"/>
                </a:lnTo>
                <a:close/>
              </a:path>
            </a:pathLst>
          </a:custGeom>
          <a:blipFill>
            <a:blip r:embed="rId3"/>
            <a:stretch>
              <a:fillRect/>
            </a:stretch>
          </a:blipFill>
        </p:spPr>
        <p:txBody>
          <a:bodyPr/>
          <a:lstStyle/>
          <a:p>
            <a:endParaRPr lang="fr-FR"/>
          </a:p>
        </p:txBody>
      </p:sp>
      <p:sp>
        <p:nvSpPr>
          <p:cNvPr id="7" name="Freeform 7"/>
          <p:cNvSpPr/>
          <p:nvPr/>
        </p:nvSpPr>
        <p:spPr>
          <a:xfrm>
            <a:off x="2952405" y="8394256"/>
            <a:ext cx="1655190" cy="560218"/>
          </a:xfrm>
          <a:custGeom>
            <a:avLst/>
            <a:gdLst/>
            <a:ahLst/>
            <a:cxnLst/>
            <a:rect l="l" t="t" r="r" b="b"/>
            <a:pathLst>
              <a:path w="1655190" h="560218">
                <a:moveTo>
                  <a:pt x="0" y="0"/>
                </a:moveTo>
                <a:lnTo>
                  <a:pt x="1655190" y="0"/>
                </a:lnTo>
                <a:lnTo>
                  <a:pt x="1655190" y="560218"/>
                </a:lnTo>
                <a:lnTo>
                  <a:pt x="0" y="560218"/>
                </a:lnTo>
                <a:lnTo>
                  <a:pt x="0" y="0"/>
                </a:lnTo>
                <a:close/>
              </a:path>
            </a:pathLst>
          </a:custGeom>
          <a:blipFill>
            <a:blip r:embed="rId4"/>
            <a:stretch>
              <a:fillRect/>
            </a:stretch>
          </a:blipFill>
          <a:ln w="38100" cap="sq">
            <a:solidFill>
              <a:srgbClr val="000000"/>
            </a:solidFill>
            <a:prstDash val="solid"/>
            <a:miter/>
          </a:ln>
        </p:spPr>
        <p:txBody>
          <a:bodyPr/>
          <a:lstStyle/>
          <a:p>
            <a:endParaRPr lang="fr-FR"/>
          </a:p>
        </p:txBody>
      </p:sp>
      <p:sp>
        <p:nvSpPr>
          <p:cNvPr id="8" name="Freeform 8"/>
          <p:cNvSpPr/>
          <p:nvPr/>
        </p:nvSpPr>
        <p:spPr>
          <a:xfrm>
            <a:off x="2922163" y="9223301"/>
            <a:ext cx="1715674" cy="479536"/>
          </a:xfrm>
          <a:custGeom>
            <a:avLst/>
            <a:gdLst/>
            <a:ahLst/>
            <a:cxnLst/>
            <a:rect l="l" t="t" r="r" b="b"/>
            <a:pathLst>
              <a:path w="1715674" h="479536">
                <a:moveTo>
                  <a:pt x="0" y="0"/>
                </a:moveTo>
                <a:lnTo>
                  <a:pt x="1715674" y="0"/>
                </a:lnTo>
                <a:lnTo>
                  <a:pt x="1715674" y="479536"/>
                </a:lnTo>
                <a:lnTo>
                  <a:pt x="0" y="479536"/>
                </a:lnTo>
                <a:lnTo>
                  <a:pt x="0" y="0"/>
                </a:lnTo>
                <a:close/>
              </a:path>
            </a:pathLst>
          </a:custGeom>
          <a:blipFill>
            <a:blip r:embed="rId5"/>
            <a:stretch>
              <a:fillRect/>
            </a:stretch>
          </a:blipFill>
        </p:spPr>
        <p:txBody>
          <a:bodyPr/>
          <a:lstStyle/>
          <a:p>
            <a:endParaRPr lang="fr-FR"/>
          </a:p>
        </p:txBody>
      </p:sp>
      <p:sp>
        <p:nvSpPr>
          <p:cNvPr id="9" name="TextBox 9"/>
          <p:cNvSpPr txBox="1"/>
          <p:nvPr/>
        </p:nvSpPr>
        <p:spPr>
          <a:xfrm>
            <a:off x="533788" y="2108741"/>
            <a:ext cx="6492424" cy="2344151"/>
          </a:xfrm>
          <a:prstGeom prst="rect">
            <a:avLst/>
          </a:prstGeom>
        </p:spPr>
        <p:txBody>
          <a:bodyPr lIns="0" tIns="0" rIns="0" bIns="0" rtlCol="0" anchor="t">
            <a:spAutoFit/>
          </a:bodyPr>
          <a:lstStyle/>
          <a:p>
            <a:pPr algn="ctr">
              <a:lnSpc>
                <a:spcPts val="3785"/>
              </a:lnSpc>
            </a:pPr>
            <a:r>
              <a:rPr lang="en-US" sz="2704" b="1" spc="-183">
                <a:solidFill>
                  <a:srgbClr val="6D6D87"/>
                </a:solidFill>
                <a:latin typeface="Cardo Bold"/>
                <a:ea typeface="Cardo Bold"/>
                <a:cs typeface="Cardo Bold"/>
                <a:sym typeface="Cardo Bold"/>
              </a:rPr>
              <a:t>PAGE DE FIN DE LIVRET </a:t>
            </a:r>
          </a:p>
          <a:p>
            <a:pPr algn="ctr">
              <a:lnSpc>
                <a:spcPts val="3785"/>
              </a:lnSpc>
            </a:pPr>
            <a:r>
              <a:rPr lang="en-US" sz="2704" b="1" spc="-183">
                <a:solidFill>
                  <a:srgbClr val="6D6D87"/>
                </a:solidFill>
                <a:latin typeface="Cardo Bold"/>
                <a:ea typeface="Cardo Bold"/>
                <a:cs typeface="Cardo Bold"/>
                <a:sym typeface="Cardo Bold"/>
              </a:rPr>
              <a:t>AVEC LE VISUEL DE VOTRE CHOIX </a:t>
            </a:r>
          </a:p>
          <a:p>
            <a:pPr algn="ctr">
              <a:lnSpc>
                <a:spcPts val="3785"/>
              </a:lnSpc>
            </a:pPr>
            <a:r>
              <a:rPr lang="en-US" sz="2704" b="1" spc="-183">
                <a:solidFill>
                  <a:srgbClr val="6D6D87"/>
                </a:solidFill>
                <a:latin typeface="Cardo Bold"/>
                <a:ea typeface="Cardo Bold"/>
                <a:cs typeface="Cardo Bold"/>
                <a:sym typeface="Cardo Bold"/>
              </a:rPr>
              <a:t>+ UNE PHRASE TYPE “BONNE SAISON A TOUTES ET TOUS” ET/OU LE SLOGAN DU CLUB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7418" y="1199685"/>
            <a:ext cx="8618130" cy="9552034"/>
            <a:chOff x="0" y="0"/>
            <a:chExt cx="2933457" cy="3251341"/>
          </a:xfrm>
        </p:grpSpPr>
        <p:sp>
          <p:nvSpPr>
            <p:cNvPr id="3" name="Freeform 3"/>
            <p:cNvSpPr/>
            <p:nvPr/>
          </p:nvSpPr>
          <p:spPr>
            <a:xfrm>
              <a:off x="0" y="0"/>
              <a:ext cx="2933457" cy="3251341"/>
            </a:xfrm>
            <a:custGeom>
              <a:avLst/>
              <a:gdLst/>
              <a:ahLst/>
              <a:cxnLst/>
              <a:rect l="l" t="t" r="r" b="b"/>
              <a:pathLst>
                <a:path w="2933457" h="3251341">
                  <a:moveTo>
                    <a:pt x="0" y="0"/>
                  </a:moveTo>
                  <a:lnTo>
                    <a:pt x="2933457" y="0"/>
                  </a:lnTo>
                  <a:lnTo>
                    <a:pt x="2933457" y="3251341"/>
                  </a:lnTo>
                  <a:lnTo>
                    <a:pt x="0" y="3251341"/>
                  </a:lnTo>
                  <a:close/>
                </a:path>
              </a:pathLst>
            </a:custGeom>
            <a:solidFill>
              <a:srgbClr val="262674">
                <a:alpha val="12941"/>
              </a:srgbClr>
            </a:solidFill>
          </p:spPr>
          <p:txBody>
            <a:bodyPr/>
            <a:lstStyle/>
            <a:p>
              <a:endParaRPr lang="fr-FR"/>
            </a:p>
          </p:txBody>
        </p:sp>
        <p:sp>
          <p:nvSpPr>
            <p:cNvPr id="4" name="TextBox 4"/>
            <p:cNvSpPr txBox="1"/>
            <p:nvPr/>
          </p:nvSpPr>
          <p:spPr>
            <a:xfrm>
              <a:off x="0" y="-28575"/>
              <a:ext cx="2933457" cy="3279916"/>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439525" y="1974436"/>
            <a:ext cx="6700764" cy="1774982"/>
            <a:chOff x="0" y="0"/>
            <a:chExt cx="37364560" cy="9897591"/>
          </a:xfrm>
        </p:grpSpPr>
        <p:sp>
          <p:nvSpPr>
            <p:cNvPr id="6" name="Freeform 6"/>
            <p:cNvSpPr/>
            <p:nvPr/>
          </p:nvSpPr>
          <p:spPr>
            <a:xfrm>
              <a:off x="0" y="0"/>
              <a:ext cx="37364560" cy="9897591"/>
            </a:xfrm>
            <a:custGeom>
              <a:avLst/>
              <a:gdLst/>
              <a:ahLst/>
              <a:cxnLst/>
              <a:rect l="l" t="t" r="r" b="b"/>
              <a:pathLst>
                <a:path w="37364560" h="9897591">
                  <a:moveTo>
                    <a:pt x="0" y="0"/>
                  </a:moveTo>
                  <a:lnTo>
                    <a:pt x="0" y="9897591"/>
                  </a:lnTo>
                  <a:lnTo>
                    <a:pt x="37364560" y="9897591"/>
                  </a:lnTo>
                  <a:lnTo>
                    <a:pt x="37364560" y="0"/>
                  </a:lnTo>
                  <a:lnTo>
                    <a:pt x="0" y="0"/>
                  </a:lnTo>
                  <a:close/>
                  <a:moveTo>
                    <a:pt x="37303599" y="9836631"/>
                  </a:moveTo>
                  <a:lnTo>
                    <a:pt x="59690" y="9836631"/>
                  </a:lnTo>
                  <a:lnTo>
                    <a:pt x="59690" y="59690"/>
                  </a:lnTo>
                  <a:lnTo>
                    <a:pt x="37303599" y="59690"/>
                  </a:lnTo>
                  <a:lnTo>
                    <a:pt x="37303599" y="9836631"/>
                  </a:lnTo>
                  <a:close/>
                </a:path>
              </a:pathLst>
            </a:custGeom>
            <a:solidFill>
              <a:srgbClr val="262674"/>
            </a:solidFill>
          </p:spPr>
          <p:txBody>
            <a:bodyPr/>
            <a:lstStyle/>
            <a:p>
              <a:endParaRPr lang="fr-FR"/>
            </a:p>
          </p:txBody>
        </p:sp>
      </p:grpSp>
      <p:sp>
        <p:nvSpPr>
          <p:cNvPr id="7" name="AutoShape 7"/>
          <p:cNvSpPr/>
          <p:nvPr/>
        </p:nvSpPr>
        <p:spPr>
          <a:xfrm>
            <a:off x="-606561" y="1164862"/>
            <a:ext cx="12742162" cy="0"/>
          </a:xfrm>
          <a:prstGeom prst="line">
            <a:avLst/>
          </a:prstGeom>
          <a:ln w="9525" cap="flat">
            <a:solidFill>
              <a:srgbClr val="6D6D87"/>
            </a:solidFill>
            <a:prstDash val="solid"/>
            <a:headEnd type="none" w="sm" len="sm"/>
            <a:tailEnd type="none" w="sm" len="sm"/>
          </a:ln>
        </p:spPr>
        <p:txBody>
          <a:bodyPr/>
          <a:lstStyle/>
          <a:p>
            <a:endParaRPr lang="fr-FR"/>
          </a:p>
        </p:txBody>
      </p:sp>
      <p:grpSp>
        <p:nvGrpSpPr>
          <p:cNvPr id="8" name="Group 8"/>
          <p:cNvGrpSpPr/>
          <p:nvPr/>
        </p:nvGrpSpPr>
        <p:grpSpPr>
          <a:xfrm>
            <a:off x="881660" y="213792"/>
            <a:ext cx="5796680" cy="1376016"/>
            <a:chOff x="0" y="0"/>
            <a:chExt cx="7728906" cy="1834688"/>
          </a:xfrm>
        </p:grpSpPr>
        <p:sp>
          <p:nvSpPr>
            <p:cNvPr id="9" name="AutoShape 9"/>
            <p:cNvSpPr/>
            <p:nvPr/>
          </p:nvSpPr>
          <p:spPr>
            <a:xfrm>
              <a:off x="0" y="0"/>
              <a:ext cx="7728906" cy="1834688"/>
            </a:xfrm>
            <a:prstGeom prst="rect">
              <a:avLst/>
            </a:prstGeom>
            <a:solidFill>
              <a:srgbClr val="262674"/>
            </a:solidFill>
          </p:spPr>
          <p:txBody>
            <a:bodyPr/>
            <a:lstStyle/>
            <a:p>
              <a:endParaRPr lang="fr-FR"/>
            </a:p>
          </p:txBody>
        </p:sp>
      </p:grpSp>
      <p:sp>
        <p:nvSpPr>
          <p:cNvPr id="10" name="Freeform 10"/>
          <p:cNvSpPr/>
          <p:nvPr/>
        </p:nvSpPr>
        <p:spPr>
          <a:xfrm>
            <a:off x="781503" y="2197735"/>
            <a:ext cx="1031136" cy="1339137"/>
          </a:xfrm>
          <a:custGeom>
            <a:avLst/>
            <a:gdLst/>
            <a:ahLst/>
            <a:cxnLst/>
            <a:rect l="l" t="t" r="r" b="b"/>
            <a:pathLst>
              <a:path w="1031136" h="1339137">
                <a:moveTo>
                  <a:pt x="0" y="0"/>
                </a:moveTo>
                <a:lnTo>
                  <a:pt x="1031136" y="0"/>
                </a:lnTo>
                <a:lnTo>
                  <a:pt x="1031136" y="1339137"/>
                </a:lnTo>
                <a:lnTo>
                  <a:pt x="0" y="1339137"/>
                </a:lnTo>
                <a:lnTo>
                  <a:pt x="0" y="0"/>
                </a:lnTo>
                <a:close/>
              </a:path>
            </a:pathLst>
          </a:custGeom>
          <a:blipFill>
            <a:blip r:embed="rId2"/>
            <a:stretch>
              <a:fillRect/>
            </a:stretch>
          </a:blipFill>
        </p:spPr>
        <p:txBody>
          <a:bodyPr/>
          <a:lstStyle/>
          <a:p>
            <a:endParaRPr lang="fr-FR"/>
          </a:p>
        </p:txBody>
      </p:sp>
      <p:grpSp>
        <p:nvGrpSpPr>
          <p:cNvPr id="11" name="Group 11"/>
          <p:cNvGrpSpPr/>
          <p:nvPr/>
        </p:nvGrpSpPr>
        <p:grpSpPr>
          <a:xfrm>
            <a:off x="439525" y="4076895"/>
            <a:ext cx="6700764" cy="1774982"/>
            <a:chOff x="0" y="0"/>
            <a:chExt cx="37364560" cy="9897591"/>
          </a:xfrm>
        </p:grpSpPr>
        <p:sp>
          <p:nvSpPr>
            <p:cNvPr id="12" name="Freeform 12"/>
            <p:cNvSpPr/>
            <p:nvPr/>
          </p:nvSpPr>
          <p:spPr>
            <a:xfrm>
              <a:off x="0" y="0"/>
              <a:ext cx="37364560" cy="9897591"/>
            </a:xfrm>
            <a:custGeom>
              <a:avLst/>
              <a:gdLst/>
              <a:ahLst/>
              <a:cxnLst/>
              <a:rect l="l" t="t" r="r" b="b"/>
              <a:pathLst>
                <a:path w="37364560" h="9897591">
                  <a:moveTo>
                    <a:pt x="0" y="0"/>
                  </a:moveTo>
                  <a:lnTo>
                    <a:pt x="0" y="9897591"/>
                  </a:lnTo>
                  <a:lnTo>
                    <a:pt x="37364560" y="9897591"/>
                  </a:lnTo>
                  <a:lnTo>
                    <a:pt x="37364560" y="0"/>
                  </a:lnTo>
                  <a:lnTo>
                    <a:pt x="0" y="0"/>
                  </a:lnTo>
                  <a:close/>
                  <a:moveTo>
                    <a:pt x="37303599" y="9836631"/>
                  </a:moveTo>
                  <a:lnTo>
                    <a:pt x="59690" y="9836631"/>
                  </a:lnTo>
                  <a:lnTo>
                    <a:pt x="59690" y="59690"/>
                  </a:lnTo>
                  <a:lnTo>
                    <a:pt x="37303599" y="59690"/>
                  </a:lnTo>
                  <a:lnTo>
                    <a:pt x="37303599" y="9836631"/>
                  </a:lnTo>
                  <a:close/>
                </a:path>
              </a:pathLst>
            </a:custGeom>
            <a:solidFill>
              <a:srgbClr val="0F71B8"/>
            </a:solidFill>
          </p:spPr>
          <p:txBody>
            <a:bodyPr/>
            <a:lstStyle/>
            <a:p>
              <a:endParaRPr lang="fr-FR"/>
            </a:p>
          </p:txBody>
        </p:sp>
      </p:grpSp>
      <p:sp>
        <p:nvSpPr>
          <p:cNvPr id="13" name="Freeform 13"/>
          <p:cNvSpPr/>
          <p:nvPr/>
        </p:nvSpPr>
        <p:spPr>
          <a:xfrm>
            <a:off x="592477" y="4336194"/>
            <a:ext cx="1365477" cy="1231168"/>
          </a:xfrm>
          <a:custGeom>
            <a:avLst/>
            <a:gdLst/>
            <a:ahLst/>
            <a:cxnLst/>
            <a:rect l="l" t="t" r="r" b="b"/>
            <a:pathLst>
              <a:path w="1365477" h="1231168">
                <a:moveTo>
                  <a:pt x="0" y="0"/>
                </a:moveTo>
                <a:lnTo>
                  <a:pt x="1365477" y="0"/>
                </a:lnTo>
                <a:lnTo>
                  <a:pt x="1365477" y="1231168"/>
                </a:lnTo>
                <a:lnTo>
                  <a:pt x="0" y="1231168"/>
                </a:lnTo>
                <a:lnTo>
                  <a:pt x="0" y="0"/>
                </a:lnTo>
                <a:close/>
              </a:path>
            </a:pathLst>
          </a:custGeom>
          <a:blipFill>
            <a:blip r:embed="rId3"/>
            <a:stretch>
              <a:fillRect/>
            </a:stretch>
          </a:blipFill>
        </p:spPr>
        <p:txBody>
          <a:bodyPr/>
          <a:lstStyle/>
          <a:p>
            <a:endParaRPr lang="fr-FR"/>
          </a:p>
        </p:txBody>
      </p:sp>
      <p:grpSp>
        <p:nvGrpSpPr>
          <p:cNvPr id="14" name="Group 14"/>
          <p:cNvGrpSpPr/>
          <p:nvPr/>
        </p:nvGrpSpPr>
        <p:grpSpPr>
          <a:xfrm>
            <a:off x="439525" y="6284130"/>
            <a:ext cx="6700764" cy="1774982"/>
            <a:chOff x="0" y="0"/>
            <a:chExt cx="37364560" cy="9897591"/>
          </a:xfrm>
        </p:grpSpPr>
        <p:sp>
          <p:nvSpPr>
            <p:cNvPr id="15" name="Freeform 15"/>
            <p:cNvSpPr/>
            <p:nvPr/>
          </p:nvSpPr>
          <p:spPr>
            <a:xfrm>
              <a:off x="0" y="0"/>
              <a:ext cx="37364560" cy="9897591"/>
            </a:xfrm>
            <a:custGeom>
              <a:avLst/>
              <a:gdLst/>
              <a:ahLst/>
              <a:cxnLst/>
              <a:rect l="l" t="t" r="r" b="b"/>
              <a:pathLst>
                <a:path w="37364560" h="9897591">
                  <a:moveTo>
                    <a:pt x="0" y="0"/>
                  </a:moveTo>
                  <a:lnTo>
                    <a:pt x="0" y="9897591"/>
                  </a:lnTo>
                  <a:lnTo>
                    <a:pt x="37364560" y="9897591"/>
                  </a:lnTo>
                  <a:lnTo>
                    <a:pt x="37364560" y="0"/>
                  </a:lnTo>
                  <a:lnTo>
                    <a:pt x="0" y="0"/>
                  </a:lnTo>
                  <a:close/>
                  <a:moveTo>
                    <a:pt x="37303599" y="9836631"/>
                  </a:moveTo>
                  <a:lnTo>
                    <a:pt x="59690" y="9836631"/>
                  </a:lnTo>
                  <a:lnTo>
                    <a:pt x="59690" y="59690"/>
                  </a:lnTo>
                  <a:lnTo>
                    <a:pt x="37303599" y="59690"/>
                  </a:lnTo>
                  <a:lnTo>
                    <a:pt x="37303599" y="9836631"/>
                  </a:lnTo>
                  <a:close/>
                </a:path>
              </a:pathLst>
            </a:custGeom>
            <a:solidFill>
              <a:srgbClr val="313193"/>
            </a:solidFill>
          </p:spPr>
          <p:txBody>
            <a:bodyPr/>
            <a:lstStyle/>
            <a:p>
              <a:endParaRPr lang="fr-FR"/>
            </a:p>
          </p:txBody>
        </p:sp>
      </p:grpSp>
      <p:grpSp>
        <p:nvGrpSpPr>
          <p:cNvPr id="17" name="Group 17"/>
          <p:cNvGrpSpPr/>
          <p:nvPr/>
        </p:nvGrpSpPr>
        <p:grpSpPr>
          <a:xfrm>
            <a:off x="439525" y="8491364"/>
            <a:ext cx="6700764" cy="1774982"/>
            <a:chOff x="0" y="0"/>
            <a:chExt cx="37364560" cy="9897591"/>
          </a:xfrm>
        </p:grpSpPr>
        <p:sp>
          <p:nvSpPr>
            <p:cNvPr id="18" name="Freeform 18"/>
            <p:cNvSpPr/>
            <p:nvPr/>
          </p:nvSpPr>
          <p:spPr>
            <a:xfrm>
              <a:off x="0" y="0"/>
              <a:ext cx="37364560" cy="9897591"/>
            </a:xfrm>
            <a:custGeom>
              <a:avLst/>
              <a:gdLst/>
              <a:ahLst/>
              <a:cxnLst/>
              <a:rect l="l" t="t" r="r" b="b"/>
              <a:pathLst>
                <a:path w="37364560" h="9897591">
                  <a:moveTo>
                    <a:pt x="0" y="0"/>
                  </a:moveTo>
                  <a:lnTo>
                    <a:pt x="0" y="9897591"/>
                  </a:lnTo>
                  <a:lnTo>
                    <a:pt x="37364560" y="9897591"/>
                  </a:lnTo>
                  <a:lnTo>
                    <a:pt x="37364560" y="0"/>
                  </a:lnTo>
                  <a:lnTo>
                    <a:pt x="0" y="0"/>
                  </a:lnTo>
                  <a:close/>
                  <a:moveTo>
                    <a:pt x="37303599" y="9836631"/>
                  </a:moveTo>
                  <a:lnTo>
                    <a:pt x="59690" y="9836631"/>
                  </a:lnTo>
                  <a:lnTo>
                    <a:pt x="59690" y="59690"/>
                  </a:lnTo>
                  <a:lnTo>
                    <a:pt x="37303599" y="59690"/>
                  </a:lnTo>
                  <a:lnTo>
                    <a:pt x="37303599" y="9836631"/>
                  </a:lnTo>
                  <a:close/>
                </a:path>
              </a:pathLst>
            </a:custGeom>
            <a:solidFill>
              <a:srgbClr val="0F71B8"/>
            </a:solidFill>
          </p:spPr>
          <p:txBody>
            <a:bodyPr/>
            <a:lstStyle/>
            <a:p>
              <a:endParaRPr lang="fr-FR"/>
            </a:p>
          </p:txBody>
        </p:sp>
      </p:grpSp>
      <p:sp>
        <p:nvSpPr>
          <p:cNvPr id="19" name="TextBox 19"/>
          <p:cNvSpPr txBox="1"/>
          <p:nvPr/>
        </p:nvSpPr>
        <p:spPr>
          <a:xfrm>
            <a:off x="1072056" y="483306"/>
            <a:ext cx="5415888" cy="849327"/>
          </a:xfrm>
          <a:prstGeom prst="rect">
            <a:avLst/>
          </a:prstGeom>
        </p:spPr>
        <p:txBody>
          <a:bodyPr lIns="0" tIns="0" rIns="0" bIns="0" rtlCol="0" anchor="t">
            <a:spAutoFit/>
          </a:bodyPr>
          <a:lstStyle/>
          <a:p>
            <a:pPr algn="ctr">
              <a:lnSpc>
                <a:spcPts val="3326"/>
              </a:lnSpc>
            </a:pPr>
            <a:r>
              <a:rPr lang="en-US" sz="2970" b="1" spc="74">
                <a:solidFill>
                  <a:srgbClr val="FFFFFF"/>
                </a:solidFill>
                <a:latin typeface="Cardo Bold"/>
                <a:ea typeface="Cardo Bold"/>
                <a:cs typeface="Cardo Bold"/>
                <a:sym typeface="Cardo Bold"/>
              </a:rPr>
              <a:t>BIENVENUE DANS L’ÉCOSYSTÈME FÉDÉRAL !</a:t>
            </a:r>
          </a:p>
        </p:txBody>
      </p:sp>
      <p:grpSp>
        <p:nvGrpSpPr>
          <p:cNvPr id="20" name="Group 20"/>
          <p:cNvGrpSpPr/>
          <p:nvPr/>
        </p:nvGrpSpPr>
        <p:grpSpPr>
          <a:xfrm>
            <a:off x="2896364" y="1742208"/>
            <a:ext cx="1850566" cy="432162"/>
            <a:chOff x="0" y="0"/>
            <a:chExt cx="663201" cy="154877"/>
          </a:xfrm>
        </p:grpSpPr>
        <p:sp>
          <p:nvSpPr>
            <p:cNvPr id="21" name="Freeform 21"/>
            <p:cNvSpPr/>
            <p:nvPr/>
          </p:nvSpPr>
          <p:spPr>
            <a:xfrm>
              <a:off x="0" y="0"/>
              <a:ext cx="663201" cy="154877"/>
            </a:xfrm>
            <a:custGeom>
              <a:avLst/>
              <a:gdLst/>
              <a:ahLst/>
              <a:cxnLst/>
              <a:rect l="l" t="t" r="r" b="b"/>
              <a:pathLst>
                <a:path w="663201" h="154877">
                  <a:moveTo>
                    <a:pt x="0" y="0"/>
                  </a:moveTo>
                  <a:lnTo>
                    <a:pt x="663201" y="0"/>
                  </a:lnTo>
                  <a:lnTo>
                    <a:pt x="663201" y="154877"/>
                  </a:lnTo>
                  <a:lnTo>
                    <a:pt x="0" y="154877"/>
                  </a:lnTo>
                  <a:close/>
                </a:path>
              </a:pathLst>
            </a:custGeom>
            <a:solidFill>
              <a:srgbClr val="E3E3ED"/>
            </a:solidFill>
          </p:spPr>
          <p:txBody>
            <a:bodyPr/>
            <a:lstStyle/>
            <a:p>
              <a:endParaRPr lang="fr-FR"/>
            </a:p>
          </p:txBody>
        </p:sp>
        <p:sp>
          <p:nvSpPr>
            <p:cNvPr id="22" name="TextBox 22"/>
            <p:cNvSpPr txBox="1"/>
            <p:nvPr/>
          </p:nvSpPr>
          <p:spPr>
            <a:xfrm>
              <a:off x="0" y="-28575"/>
              <a:ext cx="663201" cy="183452"/>
            </a:xfrm>
            <a:prstGeom prst="rect">
              <a:avLst/>
            </a:prstGeom>
          </p:spPr>
          <p:txBody>
            <a:bodyPr lIns="50800" tIns="50800" rIns="50800" bIns="50800" rtlCol="0" anchor="ctr"/>
            <a:lstStyle/>
            <a:p>
              <a:pPr algn="ctr">
                <a:lnSpc>
                  <a:spcPts val="1540"/>
                </a:lnSpc>
              </a:pPr>
              <a:endParaRPr/>
            </a:p>
          </p:txBody>
        </p:sp>
      </p:grpSp>
      <p:sp>
        <p:nvSpPr>
          <p:cNvPr id="23" name="TextBox 23"/>
          <p:cNvSpPr txBox="1"/>
          <p:nvPr/>
        </p:nvSpPr>
        <p:spPr>
          <a:xfrm>
            <a:off x="1262126" y="1751260"/>
            <a:ext cx="5119043" cy="447493"/>
          </a:xfrm>
          <a:prstGeom prst="rect">
            <a:avLst/>
          </a:prstGeom>
        </p:spPr>
        <p:txBody>
          <a:bodyPr lIns="0" tIns="0" rIns="0" bIns="0" rtlCol="0" anchor="t">
            <a:spAutoFit/>
          </a:bodyPr>
          <a:lstStyle/>
          <a:p>
            <a:pPr algn="ctr">
              <a:lnSpc>
                <a:spcPts val="3685"/>
              </a:lnSpc>
            </a:pPr>
            <a:r>
              <a:rPr lang="en-US" sz="2632" b="1" spc="65">
                <a:solidFill>
                  <a:srgbClr val="262674"/>
                </a:solidFill>
                <a:latin typeface="Inter Bold"/>
                <a:ea typeface="Inter Bold"/>
                <a:cs typeface="Inter Bold"/>
                <a:sym typeface="Inter Bold"/>
              </a:rPr>
              <a:t>FFBaD</a:t>
            </a:r>
          </a:p>
        </p:txBody>
      </p:sp>
      <p:sp>
        <p:nvSpPr>
          <p:cNvPr id="24" name="TextBox 24"/>
          <p:cNvSpPr txBox="1"/>
          <p:nvPr/>
        </p:nvSpPr>
        <p:spPr>
          <a:xfrm>
            <a:off x="1957954" y="2178685"/>
            <a:ext cx="3447907" cy="1413385"/>
          </a:xfrm>
          <a:prstGeom prst="rect">
            <a:avLst/>
          </a:prstGeom>
        </p:spPr>
        <p:txBody>
          <a:bodyPr lIns="0" tIns="0" rIns="0" bIns="0" rtlCol="0" anchor="t">
            <a:spAutoFit/>
          </a:bodyPr>
          <a:lstStyle/>
          <a:p>
            <a:pPr marL="292526" lvl="1" indent="-146263" algn="l">
              <a:lnSpc>
                <a:spcPts val="1896"/>
              </a:lnSpc>
              <a:buFont typeface="Arial"/>
              <a:buChar char="•"/>
            </a:pPr>
            <a:r>
              <a:rPr lang="en-US" sz="1354" spc="33">
                <a:solidFill>
                  <a:srgbClr val="262674"/>
                </a:solidFill>
                <a:latin typeface="Inter"/>
                <a:ea typeface="Inter"/>
                <a:cs typeface="Inter"/>
                <a:sym typeface="Inter"/>
              </a:rPr>
              <a:t>Performance sportive et haut-niveau</a:t>
            </a:r>
          </a:p>
          <a:p>
            <a:pPr marL="292526" lvl="1" indent="-146263" algn="l">
              <a:lnSpc>
                <a:spcPts val="1896"/>
              </a:lnSpc>
              <a:buFont typeface="Arial"/>
              <a:buChar char="•"/>
            </a:pPr>
            <a:r>
              <a:rPr lang="en-US" sz="1354" spc="33">
                <a:solidFill>
                  <a:srgbClr val="262674"/>
                </a:solidFill>
                <a:latin typeface="Inter"/>
                <a:ea typeface="Inter"/>
                <a:cs typeface="Inter"/>
                <a:sym typeface="Inter"/>
              </a:rPr>
              <a:t>Structuration des clubs avec l'emploi et les équipements</a:t>
            </a:r>
          </a:p>
          <a:p>
            <a:pPr marL="292526" lvl="1" indent="-146263" algn="l">
              <a:lnSpc>
                <a:spcPts val="1896"/>
              </a:lnSpc>
              <a:buFont typeface="Arial"/>
              <a:buChar char="•"/>
            </a:pPr>
            <a:r>
              <a:rPr lang="en-US" sz="1354" spc="33">
                <a:solidFill>
                  <a:srgbClr val="262674"/>
                </a:solidFill>
                <a:latin typeface="Inter"/>
                <a:ea typeface="Inter"/>
                <a:cs typeface="Inter"/>
                <a:sym typeface="Inter"/>
              </a:rPr>
              <a:t>Développement du badminton féminin </a:t>
            </a:r>
          </a:p>
          <a:p>
            <a:pPr marL="292526" lvl="1" indent="-146263" algn="l">
              <a:lnSpc>
                <a:spcPts val="1896"/>
              </a:lnSpc>
              <a:buFont typeface="Arial"/>
              <a:buChar char="•"/>
            </a:pPr>
            <a:r>
              <a:rPr lang="en-US" sz="1354" spc="33">
                <a:solidFill>
                  <a:srgbClr val="262674"/>
                </a:solidFill>
                <a:latin typeface="Inter"/>
                <a:ea typeface="Inter"/>
                <a:cs typeface="Inter"/>
                <a:sym typeface="Inter"/>
              </a:rPr>
              <a:t>Valorisation des bénévoles</a:t>
            </a:r>
          </a:p>
        </p:txBody>
      </p:sp>
      <p:sp>
        <p:nvSpPr>
          <p:cNvPr id="25" name="TextBox 25"/>
          <p:cNvSpPr txBox="1"/>
          <p:nvPr/>
        </p:nvSpPr>
        <p:spPr>
          <a:xfrm>
            <a:off x="5405861" y="2145795"/>
            <a:ext cx="1626429" cy="681609"/>
          </a:xfrm>
          <a:prstGeom prst="rect">
            <a:avLst/>
          </a:prstGeom>
        </p:spPr>
        <p:txBody>
          <a:bodyPr lIns="0" tIns="0" rIns="0" bIns="0" rtlCol="0" anchor="t">
            <a:spAutoFit/>
          </a:bodyPr>
          <a:lstStyle/>
          <a:p>
            <a:pPr algn="r">
              <a:lnSpc>
                <a:spcPts val="1805"/>
              </a:lnSpc>
            </a:pPr>
            <a:r>
              <a:rPr lang="en-US" sz="1289" i="1" spc="32">
                <a:solidFill>
                  <a:srgbClr val="262674"/>
                </a:solidFill>
                <a:latin typeface="Inter Italics"/>
                <a:ea typeface="Inter Italics"/>
                <a:cs typeface="Inter Italics"/>
                <a:sym typeface="Inter Italics"/>
              </a:rPr>
              <a:t>Montant reversé par licence = 31.85€</a:t>
            </a:r>
          </a:p>
        </p:txBody>
      </p:sp>
      <p:sp>
        <p:nvSpPr>
          <p:cNvPr id="26" name="TextBox 26"/>
          <p:cNvSpPr txBox="1"/>
          <p:nvPr/>
        </p:nvSpPr>
        <p:spPr>
          <a:xfrm>
            <a:off x="4638930" y="3465578"/>
            <a:ext cx="2393360" cy="224409"/>
          </a:xfrm>
          <a:prstGeom prst="rect">
            <a:avLst/>
          </a:prstGeom>
        </p:spPr>
        <p:txBody>
          <a:bodyPr lIns="0" tIns="0" rIns="0" bIns="0" rtlCol="0" anchor="t">
            <a:spAutoFit/>
          </a:bodyPr>
          <a:lstStyle/>
          <a:p>
            <a:pPr algn="r">
              <a:lnSpc>
                <a:spcPts val="1805"/>
              </a:lnSpc>
            </a:pPr>
            <a:r>
              <a:rPr lang="en-US" sz="1289" b="1" i="1" spc="32">
                <a:solidFill>
                  <a:srgbClr val="262674"/>
                </a:solidFill>
                <a:latin typeface="Inter Bold Italics"/>
                <a:ea typeface="Inter Bold Italics"/>
                <a:cs typeface="Inter Bold Italics"/>
                <a:sym typeface="Inter Bold Italics"/>
              </a:rPr>
              <a:t>Page 2</a:t>
            </a:r>
          </a:p>
        </p:txBody>
      </p:sp>
      <p:sp>
        <p:nvSpPr>
          <p:cNvPr id="27" name="TextBox 27"/>
          <p:cNvSpPr txBox="1"/>
          <p:nvPr/>
        </p:nvSpPr>
        <p:spPr>
          <a:xfrm>
            <a:off x="1957954" y="4317144"/>
            <a:ext cx="3447907" cy="1413385"/>
          </a:xfrm>
          <a:prstGeom prst="rect">
            <a:avLst/>
          </a:prstGeom>
        </p:spPr>
        <p:txBody>
          <a:bodyPr lIns="0" tIns="0" rIns="0" bIns="0" rtlCol="0" anchor="t">
            <a:spAutoFit/>
          </a:bodyPr>
          <a:lstStyle/>
          <a:p>
            <a:pPr marL="292526" lvl="1" indent="-146263" algn="l">
              <a:lnSpc>
                <a:spcPts val="1896"/>
              </a:lnSpc>
              <a:buFont typeface="Arial"/>
              <a:buChar char="•"/>
            </a:pPr>
            <a:r>
              <a:rPr lang="en-US" sz="1354" spc="33">
                <a:solidFill>
                  <a:srgbClr val="0F71B8"/>
                </a:solidFill>
                <a:latin typeface="Inter"/>
                <a:ea typeface="Inter"/>
                <a:cs typeface="Inter"/>
                <a:sym typeface="Inter"/>
              </a:rPr>
              <a:t>Compétitions Régionales</a:t>
            </a:r>
          </a:p>
          <a:p>
            <a:pPr marL="292526" lvl="1" indent="-146263" algn="l">
              <a:lnSpc>
                <a:spcPts val="1896"/>
              </a:lnSpc>
              <a:buFont typeface="Arial"/>
              <a:buChar char="•"/>
            </a:pPr>
            <a:r>
              <a:rPr lang="en-US" sz="1354" spc="33">
                <a:solidFill>
                  <a:srgbClr val="0F71B8"/>
                </a:solidFill>
                <a:latin typeface="Inter"/>
                <a:ea typeface="Inter"/>
                <a:cs typeface="Inter"/>
                <a:sym typeface="Inter"/>
              </a:rPr>
              <a:t>Formations diverses</a:t>
            </a:r>
          </a:p>
          <a:p>
            <a:pPr marL="292526" lvl="1" indent="-146263" algn="l">
              <a:lnSpc>
                <a:spcPts val="1896"/>
              </a:lnSpc>
              <a:buFont typeface="Arial"/>
              <a:buChar char="•"/>
            </a:pPr>
            <a:r>
              <a:rPr lang="en-US" sz="1354" spc="33">
                <a:solidFill>
                  <a:srgbClr val="0F71B8"/>
                </a:solidFill>
                <a:latin typeface="Inter"/>
                <a:ea typeface="Inter"/>
                <a:cs typeface="Inter"/>
                <a:sym typeface="Inter"/>
              </a:rPr>
              <a:t>Accompagnement clubs/comités</a:t>
            </a:r>
          </a:p>
          <a:p>
            <a:pPr marL="292526" lvl="1" indent="-146263" algn="l">
              <a:lnSpc>
                <a:spcPts val="1896"/>
              </a:lnSpc>
              <a:buFont typeface="Arial"/>
              <a:buChar char="•"/>
            </a:pPr>
            <a:r>
              <a:rPr lang="en-US" sz="1354" spc="33">
                <a:solidFill>
                  <a:srgbClr val="0F71B8"/>
                </a:solidFill>
                <a:latin typeface="Inter"/>
                <a:ea typeface="Inter"/>
                <a:cs typeface="Inter"/>
                <a:sym typeface="Inter"/>
              </a:rPr>
              <a:t>Labels structurants</a:t>
            </a:r>
          </a:p>
          <a:p>
            <a:pPr marL="292526" lvl="1" indent="-146263" algn="l">
              <a:lnSpc>
                <a:spcPts val="1896"/>
              </a:lnSpc>
              <a:buFont typeface="Arial"/>
              <a:buChar char="•"/>
            </a:pPr>
            <a:r>
              <a:rPr lang="en-US" sz="1354" spc="33">
                <a:solidFill>
                  <a:srgbClr val="0F71B8"/>
                </a:solidFill>
                <a:latin typeface="Inter"/>
                <a:ea typeface="Inter"/>
                <a:cs typeface="Inter"/>
                <a:sym typeface="Inter"/>
              </a:rPr>
              <a:t>Filière d’accès au haut-niveau</a:t>
            </a:r>
          </a:p>
          <a:p>
            <a:pPr marL="292526" lvl="1" indent="-146263" algn="l">
              <a:lnSpc>
                <a:spcPts val="1896"/>
              </a:lnSpc>
              <a:buFont typeface="Arial"/>
              <a:buChar char="•"/>
            </a:pPr>
            <a:r>
              <a:rPr lang="en-US" sz="1354" spc="33">
                <a:solidFill>
                  <a:srgbClr val="0F71B8"/>
                </a:solidFill>
                <a:latin typeface="Inter"/>
                <a:ea typeface="Inter"/>
                <a:cs typeface="Inter"/>
                <a:sym typeface="Inter"/>
              </a:rPr>
              <a:t>Suivi des équipements</a:t>
            </a:r>
          </a:p>
        </p:txBody>
      </p:sp>
      <p:sp>
        <p:nvSpPr>
          <p:cNvPr id="28" name="TextBox 28"/>
          <p:cNvSpPr txBox="1"/>
          <p:nvPr/>
        </p:nvSpPr>
        <p:spPr>
          <a:xfrm>
            <a:off x="5065948" y="4351753"/>
            <a:ext cx="1966341" cy="681609"/>
          </a:xfrm>
          <a:prstGeom prst="rect">
            <a:avLst/>
          </a:prstGeom>
        </p:spPr>
        <p:txBody>
          <a:bodyPr lIns="0" tIns="0" rIns="0" bIns="0" rtlCol="0" anchor="t">
            <a:spAutoFit/>
          </a:bodyPr>
          <a:lstStyle/>
          <a:p>
            <a:pPr algn="r">
              <a:lnSpc>
                <a:spcPts val="1805"/>
              </a:lnSpc>
            </a:pPr>
            <a:r>
              <a:rPr lang="en-US" sz="1289" i="1" spc="32">
                <a:solidFill>
                  <a:srgbClr val="0F71B8"/>
                </a:solidFill>
                <a:latin typeface="Inter Italics"/>
                <a:ea typeface="Inter Italics"/>
                <a:cs typeface="Inter Italics"/>
                <a:sym typeface="Inter Italics"/>
              </a:rPr>
              <a:t>Montant reversé par licence = 21.75€</a:t>
            </a:r>
          </a:p>
          <a:p>
            <a:pPr algn="r">
              <a:lnSpc>
                <a:spcPts val="1805"/>
              </a:lnSpc>
            </a:pPr>
            <a:endParaRPr lang="en-US" sz="1289" i="1" spc="32">
              <a:solidFill>
                <a:srgbClr val="0F71B8"/>
              </a:solidFill>
              <a:latin typeface="Inter Italics"/>
              <a:ea typeface="Inter Italics"/>
              <a:cs typeface="Inter Italics"/>
              <a:sym typeface="Inter Italics"/>
            </a:endParaRPr>
          </a:p>
        </p:txBody>
      </p:sp>
      <p:sp>
        <p:nvSpPr>
          <p:cNvPr id="29" name="TextBox 29"/>
          <p:cNvSpPr txBox="1"/>
          <p:nvPr/>
        </p:nvSpPr>
        <p:spPr>
          <a:xfrm>
            <a:off x="4638930" y="5568037"/>
            <a:ext cx="2393360" cy="224409"/>
          </a:xfrm>
          <a:prstGeom prst="rect">
            <a:avLst/>
          </a:prstGeom>
        </p:spPr>
        <p:txBody>
          <a:bodyPr lIns="0" tIns="0" rIns="0" bIns="0" rtlCol="0" anchor="t">
            <a:spAutoFit/>
          </a:bodyPr>
          <a:lstStyle/>
          <a:p>
            <a:pPr algn="r">
              <a:lnSpc>
                <a:spcPts val="1805"/>
              </a:lnSpc>
            </a:pPr>
            <a:r>
              <a:rPr lang="en-US" sz="1289" b="1" i="1" spc="32">
                <a:solidFill>
                  <a:srgbClr val="0F71B8"/>
                </a:solidFill>
                <a:latin typeface="Inter Bold Italics"/>
                <a:ea typeface="Inter Bold Italics"/>
                <a:cs typeface="Inter Bold Italics"/>
                <a:sym typeface="Inter Bold Italics"/>
              </a:rPr>
              <a:t>Page 3-4</a:t>
            </a:r>
          </a:p>
        </p:txBody>
      </p:sp>
      <p:sp>
        <p:nvSpPr>
          <p:cNvPr id="30" name="TextBox 30"/>
          <p:cNvSpPr txBox="1"/>
          <p:nvPr/>
        </p:nvSpPr>
        <p:spPr>
          <a:xfrm>
            <a:off x="1957954" y="6643441"/>
            <a:ext cx="3447907" cy="1175260"/>
          </a:xfrm>
          <a:prstGeom prst="rect">
            <a:avLst/>
          </a:prstGeom>
        </p:spPr>
        <p:txBody>
          <a:bodyPr lIns="0" tIns="0" rIns="0" bIns="0" rtlCol="0" anchor="t">
            <a:spAutoFit/>
          </a:bodyPr>
          <a:lstStyle/>
          <a:p>
            <a:pPr marL="292526" lvl="1" indent="-146263" algn="l">
              <a:lnSpc>
                <a:spcPts val="1896"/>
              </a:lnSpc>
              <a:buFont typeface="Arial"/>
              <a:buChar char="•"/>
            </a:pPr>
            <a:r>
              <a:rPr lang="en-US" sz="1354" spc="33" dirty="0" err="1">
                <a:solidFill>
                  <a:srgbClr val="313193"/>
                </a:solidFill>
                <a:latin typeface="Inter"/>
                <a:ea typeface="Inter"/>
                <a:cs typeface="Inter"/>
                <a:sym typeface="Inter"/>
              </a:rPr>
              <a:t>Suivi</a:t>
            </a:r>
            <a:r>
              <a:rPr lang="en-US" sz="1354" spc="33" dirty="0">
                <a:solidFill>
                  <a:srgbClr val="313193"/>
                </a:solidFill>
                <a:latin typeface="Inter"/>
                <a:ea typeface="Inter"/>
                <a:cs typeface="Inter"/>
                <a:sym typeface="Inter"/>
              </a:rPr>
              <a:t>, </a:t>
            </a:r>
            <a:r>
              <a:rPr lang="en-US" sz="1354" spc="33" dirty="0" err="1">
                <a:solidFill>
                  <a:srgbClr val="313193"/>
                </a:solidFill>
                <a:latin typeface="Inter"/>
                <a:ea typeface="Inter"/>
                <a:cs typeface="Inter"/>
                <a:sym typeface="Inter"/>
              </a:rPr>
              <a:t>visite</a:t>
            </a:r>
            <a:r>
              <a:rPr lang="en-US" sz="1354" spc="33" dirty="0">
                <a:solidFill>
                  <a:srgbClr val="313193"/>
                </a:solidFill>
                <a:latin typeface="Inter"/>
                <a:ea typeface="Inter"/>
                <a:cs typeface="Inter"/>
                <a:sym typeface="Inter"/>
              </a:rPr>
              <a:t> et </a:t>
            </a:r>
            <a:r>
              <a:rPr lang="en-US" sz="1354" spc="33" dirty="0" err="1">
                <a:solidFill>
                  <a:srgbClr val="313193"/>
                </a:solidFill>
                <a:latin typeface="Inter"/>
                <a:ea typeface="Inter"/>
                <a:cs typeface="Inter"/>
                <a:sym typeface="Inter"/>
              </a:rPr>
              <a:t>création</a:t>
            </a:r>
            <a:r>
              <a:rPr lang="en-US" sz="1354" spc="33" dirty="0">
                <a:solidFill>
                  <a:srgbClr val="313193"/>
                </a:solidFill>
                <a:latin typeface="Inter"/>
                <a:ea typeface="Inter"/>
                <a:cs typeface="Inter"/>
                <a:sym typeface="Inter"/>
              </a:rPr>
              <a:t> de clubs</a:t>
            </a:r>
          </a:p>
          <a:p>
            <a:pPr marL="292526" lvl="1" indent="-146263" algn="l">
              <a:lnSpc>
                <a:spcPts val="1896"/>
              </a:lnSpc>
              <a:buFont typeface="Arial"/>
              <a:buChar char="•"/>
            </a:pPr>
            <a:r>
              <a:rPr lang="en-US" sz="1354" spc="33" dirty="0" err="1">
                <a:solidFill>
                  <a:srgbClr val="313193"/>
                </a:solidFill>
                <a:latin typeface="Inter"/>
                <a:ea typeface="Inter"/>
                <a:cs typeface="Inter"/>
                <a:sym typeface="Inter"/>
              </a:rPr>
              <a:t>Détection</a:t>
            </a:r>
            <a:r>
              <a:rPr lang="en-US" sz="1354" spc="33" dirty="0">
                <a:solidFill>
                  <a:srgbClr val="313193"/>
                </a:solidFill>
                <a:latin typeface="Inter"/>
                <a:ea typeface="Inter"/>
                <a:cs typeface="Inter"/>
                <a:sym typeface="Inter"/>
              </a:rPr>
              <a:t> des jeunes talents</a:t>
            </a:r>
          </a:p>
          <a:p>
            <a:pPr marL="292526" lvl="1" indent="-146263" algn="l">
              <a:lnSpc>
                <a:spcPts val="1896"/>
              </a:lnSpc>
              <a:buFont typeface="Arial"/>
              <a:buChar char="•"/>
            </a:pPr>
            <a:r>
              <a:rPr lang="en-US" sz="1354" spc="33" dirty="0">
                <a:solidFill>
                  <a:srgbClr val="313193"/>
                </a:solidFill>
                <a:latin typeface="Inter"/>
                <a:ea typeface="Inter"/>
                <a:cs typeface="Inter"/>
                <a:sym typeface="Inter"/>
              </a:rPr>
              <a:t>Formation de </a:t>
            </a:r>
            <a:r>
              <a:rPr lang="en-US" sz="1354" spc="33" dirty="0" err="1">
                <a:solidFill>
                  <a:srgbClr val="313193"/>
                </a:solidFill>
                <a:latin typeface="Inter"/>
                <a:ea typeface="Inter"/>
                <a:cs typeface="Inter"/>
                <a:sym typeface="Inter"/>
              </a:rPr>
              <a:t>proximité</a:t>
            </a:r>
            <a:endParaRPr lang="en-US" sz="1354" spc="33" dirty="0">
              <a:solidFill>
                <a:srgbClr val="313193"/>
              </a:solidFill>
              <a:latin typeface="Inter"/>
              <a:ea typeface="Inter"/>
              <a:cs typeface="Inter"/>
              <a:sym typeface="Inter"/>
            </a:endParaRPr>
          </a:p>
          <a:p>
            <a:pPr marL="292526" lvl="1" indent="-146263" algn="l">
              <a:lnSpc>
                <a:spcPts val="1896"/>
              </a:lnSpc>
              <a:buFont typeface="Arial"/>
              <a:buChar char="•"/>
            </a:pPr>
            <a:r>
              <a:rPr lang="en-US" sz="1354" spc="33" dirty="0" err="1">
                <a:solidFill>
                  <a:srgbClr val="313193"/>
                </a:solidFill>
                <a:latin typeface="Inter"/>
                <a:ea typeface="Inter"/>
                <a:cs typeface="Inter"/>
                <a:sym typeface="Inter"/>
              </a:rPr>
              <a:t>Compétitions</a:t>
            </a:r>
            <a:r>
              <a:rPr lang="en-US" sz="1354" spc="33" dirty="0">
                <a:solidFill>
                  <a:srgbClr val="313193"/>
                </a:solidFill>
                <a:latin typeface="Inter"/>
                <a:ea typeface="Inter"/>
                <a:cs typeface="Inter"/>
                <a:sym typeface="Inter"/>
              </a:rPr>
              <a:t> </a:t>
            </a:r>
            <a:r>
              <a:rPr lang="en-US" sz="1354" spc="33" dirty="0" err="1">
                <a:solidFill>
                  <a:srgbClr val="313193"/>
                </a:solidFill>
                <a:latin typeface="Inter"/>
                <a:ea typeface="Inter"/>
                <a:cs typeface="Inter"/>
                <a:sym typeface="Inter"/>
              </a:rPr>
              <a:t>départementales</a:t>
            </a:r>
            <a:endParaRPr lang="en-US" sz="1354" spc="33" dirty="0">
              <a:solidFill>
                <a:srgbClr val="313193"/>
              </a:solidFill>
              <a:latin typeface="Inter"/>
              <a:ea typeface="Inter"/>
              <a:cs typeface="Inter"/>
              <a:sym typeface="Inter"/>
            </a:endParaRPr>
          </a:p>
          <a:p>
            <a:pPr marL="292526" lvl="1" indent="-146263" algn="l">
              <a:lnSpc>
                <a:spcPts val="1896"/>
              </a:lnSpc>
              <a:buFont typeface="Arial"/>
              <a:buChar char="•"/>
            </a:pPr>
            <a:r>
              <a:rPr lang="en-US" sz="1354" spc="33" dirty="0" err="1">
                <a:solidFill>
                  <a:srgbClr val="313193"/>
                </a:solidFill>
                <a:latin typeface="Inter"/>
                <a:ea typeface="Inter"/>
                <a:cs typeface="Inter"/>
                <a:sym typeface="Inter"/>
              </a:rPr>
              <a:t>Mutualisation</a:t>
            </a:r>
            <a:r>
              <a:rPr lang="en-US" sz="1354" spc="33" dirty="0">
                <a:solidFill>
                  <a:srgbClr val="313193"/>
                </a:solidFill>
                <a:latin typeface="Inter"/>
                <a:ea typeface="Inter"/>
                <a:cs typeface="Inter"/>
                <a:sym typeface="Inter"/>
              </a:rPr>
              <a:t> entre clubs</a:t>
            </a:r>
          </a:p>
        </p:txBody>
      </p:sp>
      <p:sp>
        <p:nvSpPr>
          <p:cNvPr id="31" name="TextBox 31"/>
          <p:cNvSpPr txBox="1"/>
          <p:nvPr/>
        </p:nvSpPr>
        <p:spPr>
          <a:xfrm>
            <a:off x="5065948" y="6633916"/>
            <a:ext cx="1966341" cy="681609"/>
          </a:xfrm>
          <a:prstGeom prst="rect">
            <a:avLst/>
          </a:prstGeom>
        </p:spPr>
        <p:txBody>
          <a:bodyPr lIns="0" tIns="0" rIns="0" bIns="0" rtlCol="0" anchor="t">
            <a:spAutoFit/>
          </a:bodyPr>
          <a:lstStyle/>
          <a:p>
            <a:pPr algn="r">
              <a:lnSpc>
                <a:spcPts val="1805"/>
              </a:lnSpc>
            </a:pPr>
            <a:r>
              <a:rPr lang="en-US" sz="1289" i="1" spc="32" dirty="0" err="1">
                <a:solidFill>
                  <a:srgbClr val="313193"/>
                </a:solidFill>
                <a:latin typeface="Inter Italics"/>
                <a:ea typeface="Inter Italics"/>
                <a:cs typeface="Inter Italics"/>
                <a:sym typeface="Inter Italics"/>
              </a:rPr>
              <a:t>Montant</a:t>
            </a:r>
            <a:r>
              <a:rPr lang="en-US" sz="1289" i="1" spc="32" dirty="0">
                <a:solidFill>
                  <a:srgbClr val="313193"/>
                </a:solidFill>
                <a:latin typeface="Inter Italics"/>
                <a:ea typeface="Inter Italics"/>
                <a:cs typeface="Inter Italics"/>
                <a:sym typeface="Inter Italics"/>
              </a:rPr>
              <a:t> </a:t>
            </a:r>
            <a:r>
              <a:rPr lang="en-US" sz="1289" i="1" spc="32" dirty="0" err="1">
                <a:solidFill>
                  <a:srgbClr val="313193"/>
                </a:solidFill>
                <a:latin typeface="Inter Italics"/>
                <a:ea typeface="Inter Italics"/>
                <a:cs typeface="Inter Italics"/>
                <a:sym typeface="Inter Italics"/>
              </a:rPr>
              <a:t>reversé</a:t>
            </a:r>
            <a:r>
              <a:rPr lang="en-US" sz="1289" i="1" spc="32" dirty="0">
                <a:solidFill>
                  <a:srgbClr val="313193"/>
                </a:solidFill>
                <a:latin typeface="Inter Italics"/>
                <a:ea typeface="Inter Italics"/>
                <a:cs typeface="Inter Italics"/>
                <a:sym typeface="Inter Italics"/>
              </a:rPr>
              <a:t> par </a:t>
            </a:r>
            <a:r>
              <a:rPr lang="en-US" sz="1289" i="1" spc="32" dirty="0" err="1">
                <a:solidFill>
                  <a:srgbClr val="313193"/>
                </a:solidFill>
                <a:latin typeface="Inter Italics"/>
                <a:ea typeface="Inter Italics"/>
                <a:cs typeface="Inter Italics"/>
                <a:sym typeface="Inter Italics"/>
              </a:rPr>
              <a:t>licence</a:t>
            </a:r>
            <a:r>
              <a:rPr lang="en-US" sz="1289" i="1" spc="32" dirty="0">
                <a:solidFill>
                  <a:srgbClr val="313193"/>
                </a:solidFill>
                <a:latin typeface="Inter Italics"/>
                <a:ea typeface="Inter Italics"/>
                <a:cs typeface="Inter Italics"/>
                <a:sym typeface="Inter Italics"/>
              </a:rPr>
              <a:t> = 15.00€</a:t>
            </a:r>
          </a:p>
          <a:p>
            <a:pPr algn="r">
              <a:lnSpc>
                <a:spcPts val="1805"/>
              </a:lnSpc>
            </a:pPr>
            <a:endParaRPr lang="en-US" sz="1289" i="1" spc="32" dirty="0">
              <a:solidFill>
                <a:srgbClr val="313193"/>
              </a:solidFill>
              <a:latin typeface="Inter Italics"/>
              <a:ea typeface="Inter Italics"/>
              <a:cs typeface="Inter Italics"/>
              <a:sym typeface="Inter Italics"/>
            </a:endParaRPr>
          </a:p>
        </p:txBody>
      </p:sp>
      <p:sp>
        <p:nvSpPr>
          <p:cNvPr id="32" name="TextBox 32"/>
          <p:cNvSpPr txBox="1"/>
          <p:nvPr/>
        </p:nvSpPr>
        <p:spPr>
          <a:xfrm>
            <a:off x="4638930" y="7775272"/>
            <a:ext cx="2393360" cy="224409"/>
          </a:xfrm>
          <a:prstGeom prst="rect">
            <a:avLst/>
          </a:prstGeom>
        </p:spPr>
        <p:txBody>
          <a:bodyPr lIns="0" tIns="0" rIns="0" bIns="0" rtlCol="0" anchor="t">
            <a:spAutoFit/>
          </a:bodyPr>
          <a:lstStyle/>
          <a:p>
            <a:pPr algn="r">
              <a:lnSpc>
                <a:spcPts val="1805"/>
              </a:lnSpc>
            </a:pPr>
            <a:r>
              <a:rPr lang="en-US" sz="1289" b="1" i="1" spc="32">
                <a:solidFill>
                  <a:srgbClr val="313193"/>
                </a:solidFill>
                <a:latin typeface="Inter Bold Italics"/>
                <a:ea typeface="Inter Bold Italics"/>
                <a:cs typeface="Inter Bold Italics"/>
                <a:sym typeface="Inter Bold Italics"/>
              </a:rPr>
              <a:t>Page 5-6</a:t>
            </a:r>
          </a:p>
        </p:txBody>
      </p:sp>
      <p:sp>
        <p:nvSpPr>
          <p:cNvPr id="33" name="TextBox 33"/>
          <p:cNvSpPr txBox="1"/>
          <p:nvPr/>
        </p:nvSpPr>
        <p:spPr>
          <a:xfrm>
            <a:off x="1957954" y="8738923"/>
            <a:ext cx="3447907" cy="1413385"/>
          </a:xfrm>
          <a:prstGeom prst="rect">
            <a:avLst/>
          </a:prstGeom>
        </p:spPr>
        <p:txBody>
          <a:bodyPr lIns="0" tIns="0" rIns="0" bIns="0" rtlCol="0" anchor="t">
            <a:spAutoFit/>
          </a:bodyPr>
          <a:lstStyle/>
          <a:p>
            <a:pPr marL="292526" lvl="1" indent="-146263" algn="l">
              <a:lnSpc>
                <a:spcPts val="1896"/>
              </a:lnSpc>
              <a:buFont typeface="Arial"/>
              <a:buChar char="•"/>
            </a:pPr>
            <a:r>
              <a:rPr lang="en-US" sz="1354" spc="33" dirty="0" err="1">
                <a:solidFill>
                  <a:srgbClr val="6D6D87"/>
                </a:solidFill>
                <a:latin typeface="Inter"/>
                <a:ea typeface="Inter"/>
                <a:cs typeface="Inter"/>
                <a:sym typeface="Inter"/>
              </a:rPr>
              <a:t>Projet</a:t>
            </a:r>
            <a:r>
              <a:rPr lang="en-US" sz="1354" spc="33" dirty="0">
                <a:solidFill>
                  <a:srgbClr val="6D6D87"/>
                </a:solidFill>
                <a:latin typeface="Inter"/>
                <a:ea typeface="Inter"/>
                <a:cs typeface="Inter"/>
                <a:sym typeface="Inter"/>
              </a:rPr>
              <a:t> de club</a:t>
            </a:r>
          </a:p>
          <a:p>
            <a:pPr marL="292526" lvl="1" indent="-146263" algn="l">
              <a:lnSpc>
                <a:spcPts val="1896"/>
              </a:lnSpc>
              <a:buFont typeface="Arial"/>
              <a:buChar char="•"/>
            </a:pPr>
            <a:r>
              <a:rPr lang="en-US" sz="1354" spc="33" dirty="0" err="1">
                <a:solidFill>
                  <a:srgbClr val="6D6D87"/>
                </a:solidFill>
                <a:latin typeface="Inter"/>
                <a:ea typeface="Inter"/>
                <a:cs typeface="Inter"/>
                <a:sym typeface="Inter"/>
              </a:rPr>
              <a:t>Compétition</a:t>
            </a:r>
            <a:endParaRPr lang="en-US" sz="1354" spc="33" dirty="0">
              <a:solidFill>
                <a:srgbClr val="6D6D87"/>
              </a:solidFill>
              <a:latin typeface="Inter"/>
              <a:ea typeface="Inter"/>
              <a:cs typeface="Inter"/>
              <a:sym typeface="Inter"/>
            </a:endParaRPr>
          </a:p>
          <a:p>
            <a:pPr marL="292526" lvl="1" indent="-146263" algn="l">
              <a:lnSpc>
                <a:spcPts val="1896"/>
              </a:lnSpc>
              <a:buFont typeface="Arial"/>
              <a:buChar char="•"/>
            </a:pPr>
            <a:r>
              <a:rPr lang="en-US" sz="1354" spc="33" dirty="0" err="1">
                <a:solidFill>
                  <a:srgbClr val="6D6D87"/>
                </a:solidFill>
                <a:latin typeface="Inter"/>
                <a:ea typeface="Inter"/>
                <a:cs typeface="Inter"/>
                <a:sym typeface="Inter"/>
              </a:rPr>
              <a:t>Loisir</a:t>
            </a:r>
            <a:r>
              <a:rPr lang="en-US" sz="1354" spc="33" dirty="0">
                <a:solidFill>
                  <a:srgbClr val="6D6D87"/>
                </a:solidFill>
                <a:latin typeface="Inter"/>
                <a:ea typeface="Inter"/>
                <a:cs typeface="Inter"/>
                <a:sym typeface="Inter"/>
              </a:rPr>
              <a:t> et Jeu Libre</a:t>
            </a:r>
          </a:p>
          <a:p>
            <a:pPr marL="292526" lvl="1" indent="-146263" algn="l">
              <a:lnSpc>
                <a:spcPts val="1896"/>
              </a:lnSpc>
              <a:buFont typeface="Arial"/>
              <a:buChar char="•"/>
            </a:pPr>
            <a:r>
              <a:rPr lang="en-US" sz="1354" spc="33" dirty="0" err="1">
                <a:solidFill>
                  <a:srgbClr val="6D6D87"/>
                </a:solidFill>
                <a:latin typeface="Inter"/>
                <a:ea typeface="Inter"/>
                <a:cs typeface="Inter"/>
                <a:sym typeface="Inter"/>
              </a:rPr>
              <a:t>Tournoi</a:t>
            </a:r>
            <a:r>
              <a:rPr lang="en-US" sz="1354" spc="33" dirty="0">
                <a:solidFill>
                  <a:srgbClr val="6D6D87"/>
                </a:solidFill>
                <a:latin typeface="Inter"/>
                <a:ea typeface="Inter"/>
                <a:cs typeface="Inter"/>
                <a:sym typeface="Inter"/>
              </a:rPr>
              <a:t> du Club</a:t>
            </a:r>
          </a:p>
          <a:p>
            <a:pPr marL="292526" lvl="1" indent="-146263" algn="l">
              <a:lnSpc>
                <a:spcPts val="1896"/>
              </a:lnSpc>
              <a:buFont typeface="Arial"/>
              <a:buChar char="•"/>
            </a:pPr>
            <a:r>
              <a:rPr lang="en-US" sz="1354" spc="33" dirty="0" err="1">
                <a:solidFill>
                  <a:srgbClr val="6D6D87"/>
                </a:solidFill>
                <a:latin typeface="Inter"/>
                <a:ea typeface="Inter"/>
                <a:cs typeface="Inter"/>
                <a:sym typeface="Inter"/>
              </a:rPr>
              <a:t>Projets</a:t>
            </a:r>
            <a:r>
              <a:rPr lang="en-US" sz="1354" spc="33" dirty="0">
                <a:solidFill>
                  <a:srgbClr val="6D6D87"/>
                </a:solidFill>
                <a:latin typeface="Inter"/>
                <a:ea typeface="Inter"/>
                <a:cs typeface="Inter"/>
                <a:sym typeface="Inter"/>
              </a:rPr>
              <a:t> </a:t>
            </a:r>
            <a:r>
              <a:rPr lang="en-US" sz="1354" spc="33" dirty="0" err="1">
                <a:solidFill>
                  <a:srgbClr val="6D6D87"/>
                </a:solidFill>
                <a:latin typeface="Inter"/>
                <a:ea typeface="Inter"/>
                <a:cs typeface="Inter"/>
                <a:sym typeface="Inter"/>
              </a:rPr>
              <a:t>innovants</a:t>
            </a:r>
            <a:endParaRPr lang="en-US" sz="1354" spc="33" dirty="0">
              <a:solidFill>
                <a:srgbClr val="6D6D87"/>
              </a:solidFill>
              <a:latin typeface="Inter"/>
              <a:ea typeface="Inter"/>
              <a:cs typeface="Inter"/>
              <a:sym typeface="Inter"/>
            </a:endParaRPr>
          </a:p>
          <a:p>
            <a:pPr marL="292526" lvl="1" indent="-146263" algn="l">
              <a:lnSpc>
                <a:spcPts val="1896"/>
              </a:lnSpc>
              <a:buFont typeface="Arial"/>
              <a:buChar char="•"/>
            </a:pPr>
            <a:r>
              <a:rPr lang="en-US" sz="1354" spc="33" dirty="0" err="1">
                <a:solidFill>
                  <a:srgbClr val="6D6D87"/>
                </a:solidFill>
                <a:latin typeface="Inter"/>
                <a:ea typeface="Inter"/>
                <a:cs typeface="Inter"/>
                <a:sym typeface="Inter"/>
              </a:rPr>
              <a:t>Convivialité</a:t>
            </a:r>
            <a:endParaRPr lang="en-US" sz="1354" spc="33" dirty="0">
              <a:solidFill>
                <a:srgbClr val="6D6D87"/>
              </a:solidFill>
              <a:latin typeface="Inter"/>
              <a:ea typeface="Inter"/>
              <a:cs typeface="Inter"/>
              <a:sym typeface="Inter"/>
            </a:endParaRPr>
          </a:p>
        </p:txBody>
      </p:sp>
      <p:sp>
        <p:nvSpPr>
          <p:cNvPr id="34" name="TextBox 34"/>
          <p:cNvSpPr txBox="1"/>
          <p:nvPr/>
        </p:nvSpPr>
        <p:spPr>
          <a:xfrm>
            <a:off x="5065948" y="8729398"/>
            <a:ext cx="1966341" cy="681609"/>
          </a:xfrm>
          <a:prstGeom prst="rect">
            <a:avLst/>
          </a:prstGeom>
        </p:spPr>
        <p:txBody>
          <a:bodyPr lIns="0" tIns="0" rIns="0" bIns="0" rtlCol="0" anchor="t">
            <a:spAutoFit/>
          </a:bodyPr>
          <a:lstStyle/>
          <a:p>
            <a:pPr algn="r">
              <a:lnSpc>
                <a:spcPts val="1805"/>
              </a:lnSpc>
            </a:pPr>
            <a:r>
              <a:rPr lang="en-US" sz="1289" i="1" spc="32">
                <a:solidFill>
                  <a:srgbClr val="6D6D87"/>
                </a:solidFill>
                <a:latin typeface="Inter Italics"/>
                <a:ea typeface="Inter Italics"/>
                <a:cs typeface="Inter Italics"/>
                <a:sym typeface="Inter Italics"/>
              </a:rPr>
              <a:t>Montant reversé par licence = X€</a:t>
            </a:r>
          </a:p>
          <a:p>
            <a:pPr algn="r">
              <a:lnSpc>
                <a:spcPts val="1805"/>
              </a:lnSpc>
            </a:pPr>
            <a:endParaRPr lang="en-US" sz="1289" i="1" spc="32">
              <a:solidFill>
                <a:srgbClr val="6D6D87"/>
              </a:solidFill>
              <a:latin typeface="Inter Italics"/>
              <a:ea typeface="Inter Italics"/>
              <a:cs typeface="Inter Italics"/>
              <a:sym typeface="Inter Italics"/>
            </a:endParaRPr>
          </a:p>
        </p:txBody>
      </p:sp>
      <p:sp>
        <p:nvSpPr>
          <p:cNvPr id="35" name="TextBox 35"/>
          <p:cNvSpPr txBox="1"/>
          <p:nvPr/>
        </p:nvSpPr>
        <p:spPr>
          <a:xfrm>
            <a:off x="4638930" y="9982507"/>
            <a:ext cx="2393360" cy="224409"/>
          </a:xfrm>
          <a:prstGeom prst="rect">
            <a:avLst/>
          </a:prstGeom>
        </p:spPr>
        <p:txBody>
          <a:bodyPr lIns="0" tIns="0" rIns="0" bIns="0" rtlCol="0" anchor="t">
            <a:spAutoFit/>
          </a:bodyPr>
          <a:lstStyle/>
          <a:p>
            <a:pPr algn="r">
              <a:lnSpc>
                <a:spcPts val="1805"/>
              </a:lnSpc>
            </a:pPr>
            <a:r>
              <a:rPr lang="en-US" sz="1289" b="1" i="1" spc="32">
                <a:solidFill>
                  <a:srgbClr val="6D6D87"/>
                </a:solidFill>
                <a:latin typeface="Inter Bold Italics"/>
                <a:ea typeface="Inter Bold Italics"/>
                <a:cs typeface="Inter Bold Italics"/>
                <a:sym typeface="Inter Bold Italics"/>
              </a:rPr>
              <a:t>Page 7-10</a:t>
            </a:r>
          </a:p>
        </p:txBody>
      </p:sp>
      <p:grpSp>
        <p:nvGrpSpPr>
          <p:cNvPr id="36" name="Group 36"/>
          <p:cNvGrpSpPr/>
          <p:nvPr/>
        </p:nvGrpSpPr>
        <p:grpSpPr>
          <a:xfrm>
            <a:off x="1364718" y="8240087"/>
            <a:ext cx="4850379" cy="432162"/>
            <a:chOff x="0" y="0"/>
            <a:chExt cx="1738266" cy="154877"/>
          </a:xfrm>
        </p:grpSpPr>
        <p:sp>
          <p:nvSpPr>
            <p:cNvPr id="37" name="Freeform 37"/>
            <p:cNvSpPr/>
            <p:nvPr/>
          </p:nvSpPr>
          <p:spPr>
            <a:xfrm>
              <a:off x="0" y="0"/>
              <a:ext cx="1738266" cy="154877"/>
            </a:xfrm>
            <a:custGeom>
              <a:avLst/>
              <a:gdLst/>
              <a:ahLst/>
              <a:cxnLst/>
              <a:rect l="l" t="t" r="r" b="b"/>
              <a:pathLst>
                <a:path w="1738266" h="154877">
                  <a:moveTo>
                    <a:pt x="0" y="0"/>
                  </a:moveTo>
                  <a:lnTo>
                    <a:pt x="1738266" y="0"/>
                  </a:lnTo>
                  <a:lnTo>
                    <a:pt x="1738266" y="154877"/>
                  </a:lnTo>
                  <a:lnTo>
                    <a:pt x="0" y="154877"/>
                  </a:lnTo>
                  <a:close/>
                </a:path>
              </a:pathLst>
            </a:custGeom>
            <a:solidFill>
              <a:srgbClr val="E3E3ED"/>
            </a:solidFill>
          </p:spPr>
          <p:txBody>
            <a:bodyPr/>
            <a:lstStyle/>
            <a:p>
              <a:endParaRPr lang="fr-FR"/>
            </a:p>
          </p:txBody>
        </p:sp>
        <p:sp>
          <p:nvSpPr>
            <p:cNvPr id="38" name="TextBox 38"/>
            <p:cNvSpPr txBox="1"/>
            <p:nvPr/>
          </p:nvSpPr>
          <p:spPr>
            <a:xfrm>
              <a:off x="0" y="-28575"/>
              <a:ext cx="1738266" cy="183452"/>
            </a:xfrm>
            <a:prstGeom prst="rect">
              <a:avLst/>
            </a:prstGeom>
          </p:spPr>
          <p:txBody>
            <a:bodyPr lIns="50800" tIns="50800" rIns="50800" bIns="50800" rtlCol="0" anchor="ctr"/>
            <a:lstStyle/>
            <a:p>
              <a:pPr algn="ctr">
                <a:lnSpc>
                  <a:spcPts val="1540"/>
                </a:lnSpc>
              </a:pPr>
              <a:endParaRPr/>
            </a:p>
          </p:txBody>
        </p:sp>
      </p:grpSp>
      <p:sp>
        <p:nvSpPr>
          <p:cNvPr id="39" name="TextBox 39"/>
          <p:cNvSpPr txBox="1"/>
          <p:nvPr/>
        </p:nvSpPr>
        <p:spPr>
          <a:xfrm>
            <a:off x="-82777" y="8240087"/>
            <a:ext cx="7856427" cy="447493"/>
          </a:xfrm>
          <a:prstGeom prst="rect">
            <a:avLst/>
          </a:prstGeom>
        </p:spPr>
        <p:txBody>
          <a:bodyPr lIns="0" tIns="0" rIns="0" bIns="0" rtlCol="0" anchor="t">
            <a:spAutoFit/>
          </a:bodyPr>
          <a:lstStyle/>
          <a:p>
            <a:pPr algn="ctr">
              <a:lnSpc>
                <a:spcPts val="3685"/>
              </a:lnSpc>
            </a:pPr>
            <a:r>
              <a:rPr lang="en-US" sz="2632" b="1" spc="65" dirty="0">
                <a:solidFill>
                  <a:srgbClr val="6D6D87"/>
                </a:solidFill>
                <a:latin typeface="Inter Bold"/>
                <a:ea typeface="Inter Bold"/>
                <a:cs typeface="Inter Bold"/>
                <a:sym typeface="Inter Bold"/>
              </a:rPr>
              <a:t>Club de Badminton</a:t>
            </a:r>
          </a:p>
        </p:txBody>
      </p:sp>
      <p:grpSp>
        <p:nvGrpSpPr>
          <p:cNvPr id="40" name="Group 40"/>
          <p:cNvGrpSpPr/>
          <p:nvPr/>
        </p:nvGrpSpPr>
        <p:grpSpPr>
          <a:xfrm>
            <a:off x="1831342" y="3860814"/>
            <a:ext cx="4004268" cy="432162"/>
            <a:chOff x="0" y="0"/>
            <a:chExt cx="1435039" cy="154877"/>
          </a:xfrm>
        </p:grpSpPr>
        <p:sp>
          <p:nvSpPr>
            <p:cNvPr id="41" name="Freeform 41"/>
            <p:cNvSpPr/>
            <p:nvPr/>
          </p:nvSpPr>
          <p:spPr>
            <a:xfrm>
              <a:off x="0" y="0"/>
              <a:ext cx="1435039" cy="154877"/>
            </a:xfrm>
            <a:custGeom>
              <a:avLst/>
              <a:gdLst/>
              <a:ahLst/>
              <a:cxnLst/>
              <a:rect l="l" t="t" r="r" b="b"/>
              <a:pathLst>
                <a:path w="1435039" h="154877">
                  <a:moveTo>
                    <a:pt x="0" y="0"/>
                  </a:moveTo>
                  <a:lnTo>
                    <a:pt x="1435039" y="0"/>
                  </a:lnTo>
                  <a:lnTo>
                    <a:pt x="1435039" y="154877"/>
                  </a:lnTo>
                  <a:lnTo>
                    <a:pt x="0" y="154877"/>
                  </a:lnTo>
                  <a:close/>
                </a:path>
              </a:pathLst>
            </a:custGeom>
            <a:solidFill>
              <a:srgbClr val="E3E3ED"/>
            </a:solidFill>
          </p:spPr>
          <p:txBody>
            <a:bodyPr/>
            <a:lstStyle/>
            <a:p>
              <a:endParaRPr lang="fr-FR"/>
            </a:p>
          </p:txBody>
        </p:sp>
        <p:sp>
          <p:nvSpPr>
            <p:cNvPr id="42" name="TextBox 42"/>
            <p:cNvSpPr txBox="1"/>
            <p:nvPr/>
          </p:nvSpPr>
          <p:spPr>
            <a:xfrm>
              <a:off x="0" y="-28575"/>
              <a:ext cx="1435039" cy="183452"/>
            </a:xfrm>
            <a:prstGeom prst="rect">
              <a:avLst/>
            </a:prstGeom>
          </p:spPr>
          <p:txBody>
            <a:bodyPr lIns="50800" tIns="50800" rIns="50800" bIns="50800" rtlCol="0" anchor="ctr"/>
            <a:lstStyle/>
            <a:p>
              <a:pPr algn="ctr">
                <a:lnSpc>
                  <a:spcPts val="1540"/>
                </a:lnSpc>
              </a:pPr>
              <a:endParaRPr/>
            </a:p>
          </p:txBody>
        </p:sp>
      </p:grpSp>
      <p:sp>
        <p:nvSpPr>
          <p:cNvPr id="43" name="TextBox 43"/>
          <p:cNvSpPr txBox="1"/>
          <p:nvPr/>
        </p:nvSpPr>
        <p:spPr>
          <a:xfrm>
            <a:off x="1262126" y="3795247"/>
            <a:ext cx="5119043" cy="447493"/>
          </a:xfrm>
          <a:prstGeom prst="rect">
            <a:avLst/>
          </a:prstGeom>
        </p:spPr>
        <p:txBody>
          <a:bodyPr lIns="0" tIns="0" rIns="0" bIns="0" rtlCol="0" anchor="t">
            <a:spAutoFit/>
          </a:bodyPr>
          <a:lstStyle/>
          <a:p>
            <a:pPr algn="ctr">
              <a:lnSpc>
                <a:spcPts val="3685"/>
              </a:lnSpc>
            </a:pPr>
            <a:r>
              <a:rPr lang="en-US" sz="2632" b="1" spc="65">
                <a:solidFill>
                  <a:srgbClr val="0F71B8"/>
                </a:solidFill>
                <a:latin typeface="Inter Bold"/>
                <a:ea typeface="Inter Bold"/>
                <a:cs typeface="Inter Bold"/>
                <a:sym typeface="Inter Bold"/>
              </a:rPr>
              <a:t>Ligue AURA Badminton</a:t>
            </a:r>
          </a:p>
        </p:txBody>
      </p:sp>
      <p:grpSp>
        <p:nvGrpSpPr>
          <p:cNvPr id="44" name="Group 44"/>
          <p:cNvGrpSpPr/>
          <p:nvPr/>
        </p:nvGrpSpPr>
        <p:grpSpPr>
          <a:xfrm>
            <a:off x="1198740" y="6051902"/>
            <a:ext cx="4850379" cy="432162"/>
            <a:chOff x="0" y="0"/>
            <a:chExt cx="1738266" cy="154877"/>
          </a:xfrm>
        </p:grpSpPr>
        <p:sp>
          <p:nvSpPr>
            <p:cNvPr id="45" name="Freeform 45"/>
            <p:cNvSpPr/>
            <p:nvPr/>
          </p:nvSpPr>
          <p:spPr>
            <a:xfrm>
              <a:off x="0" y="0"/>
              <a:ext cx="1738266" cy="154877"/>
            </a:xfrm>
            <a:custGeom>
              <a:avLst/>
              <a:gdLst/>
              <a:ahLst/>
              <a:cxnLst/>
              <a:rect l="l" t="t" r="r" b="b"/>
              <a:pathLst>
                <a:path w="1738266" h="154877">
                  <a:moveTo>
                    <a:pt x="0" y="0"/>
                  </a:moveTo>
                  <a:lnTo>
                    <a:pt x="1738266" y="0"/>
                  </a:lnTo>
                  <a:lnTo>
                    <a:pt x="1738266" y="154877"/>
                  </a:lnTo>
                  <a:lnTo>
                    <a:pt x="0" y="154877"/>
                  </a:lnTo>
                  <a:close/>
                </a:path>
              </a:pathLst>
            </a:custGeom>
            <a:solidFill>
              <a:srgbClr val="E3E3ED"/>
            </a:solidFill>
          </p:spPr>
          <p:txBody>
            <a:bodyPr/>
            <a:lstStyle/>
            <a:p>
              <a:endParaRPr lang="fr-FR"/>
            </a:p>
          </p:txBody>
        </p:sp>
        <p:sp>
          <p:nvSpPr>
            <p:cNvPr id="46" name="TextBox 46"/>
            <p:cNvSpPr txBox="1"/>
            <p:nvPr/>
          </p:nvSpPr>
          <p:spPr>
            <a:xfrm>
              <a:off x="0" y="-28575"/>
              <a:ext cx="1738266" cy="183452"/>
            </a:xfrm>
            <a:prstGeom prst="rect">
              <a:avLst/>
            </a:prstGeom>
          </p:spPr>
          <p:txBody>
            <a:bodyPr lIns="50800" tIns="50800" rIns="50800" bIns="50800" rtlCol="0" anchor="ctr"/>
            <a:lstStyle/>
            <a:p>
              <a:pPr algn="ctr">
                <a:lnSpc>
                  <a:spcPts val="1540"/>
                </a:lnSpc>
              </a:pPr>
              <a:endParaRPr/>
            </a:p>
          </p:txBody>
        </p:sp>
      </p:grpSp>
      <p:sp>
        <p:nvSpPr>
          <p:cNvPr id="47" name="TextBox 47"/>
          <p:cNvSpPr txBox="1"/>
          <p:nvPr/>
        </p:nvSpPr>
        <p:spPr>
          <a:xfrm>
            <a:off x="916957" y="6050359"/>
            <a:ext cx="5856958" cy="435247"/>
          </a:xfrm>
          <a:prstGeom prst="rect">
            <a:avLst/>
          </a:prstGeom>
        </p:spPr>
        <p:txBody>
          <a:bodyPr wrap="square" lIns="0" tIns="0" rIns="0" bIns="0" rtlCol="0" anchor="t">
            <a:spAutoFit/>
          </a:bodyPr>
          <a:lstStyle/>
          <a:p>
            <a:pPr algn="ctr">
              <a:lnSpc>
                <a:spcPts val="3685"/>
              </a:lnSpc>
            </a:pPr>
            <a:r>
              <a:rPr lang="en-US" sz="2632" b="1" spc="65" dirty="0" err="1">
                <a:solidFill>
                  <a:srgbClr val="313193"/>
                </a:solidFill>
                <a:latin typeface="Inter Bold"/>
                <a:ea typeface="Inter Bold"/>
                <a:cs typeface="Inter Bold"/>
                <a:sym typeface="Inter Bold"/>
              </a:rPr>
              <a:t>Comité</a:t>
            </a:r>
            <a:r>
              <a:rPr lang="en-US" sz="2632" b="1" spc="65" dirty="0">
                <a:solidFill>
                  <a:srgbClr val="313193"/>
                </a:solidFill>
                <a:latin typeface="Inter Bold"/>
                <a:ea typeface="Inter Bold"/>
                <a:cs typeface="Inter Bold"/>
                <a:sym typeface="Inter Bold"/>
              </a:rPr>
              <a:t> de Badminton de Savoie</a:t>
            </a:r>
          </a:p>
        </p:txBody>
      </p:sp>
      <p:pic>
        <p:nvPicPr>
          <p:cNvPr id="50" name="Image 49">
            <a:extLst>
              <a:ext uri="{FF2B5EF4-FFF2-40B4-BE49-F238E27FC236}">
                <a16:creationId xmlns:a16="http://schemas.microsoft.com/office/drawing/2014/main" id="{19EC2AC6-927C-9A7B-EB79-DD253C2D20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337" y="6730051"/>
            <a:ext cx="996805" cy="996805"/>
          </a:xfrm>
          <a:prstGeom prst="rect">
            <a:avLst/>
          </a:prstGeom>
        </p:spPr>
      </p:pic>
      <p:sp>
        <p:nvSpPr>
          <p:cNvPr id="51" name="ZoneTexte 50">
            <a:extLst>
              <a:ext uri="{FF2B5EF4-FFF2-40B4-BE49-F238E27FC236}">
                <a16:creationId xmlns:a16="http://schemas.microsoft.com/office/drawing/2014/main" id="{BD37367F-FE21-AD1B-0A7B-3286807C05F8}"/>
              </a:ext>
            </a:extLst>
          </p:cNvPr>
          <p:cNvSpPr txBox="1"/>
          <p:nvPr/>
        </p:nvSpPr>
        <p:spPr>
          <a:xfrm>
            <a:off x="662313" y="9190688"/>
            <a:ext cx="1269515" cy="369332"/>
          </a:xfrm>
          <a:prstGeom prst="rect">
            <a:avLst/>
          </a:prstGeom>
          <a:noFill/>
        </p:spPr>
        <p:txBody>
          <a:bodyPr wrap="none" rtlCol="0">
            <a:spAutoFit/>
          </a:bodyPr>
          <a:lstStyle/>
          <a:p>
            <a:r>
              <a:rPr lang="fr-FR" dirty="0"/>
              <a:t>LOGO CLUB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7154" y="8684875"/>
            <a:ext cx="6670660" cy="1413439"/>
            <a:chOff x="0" y="0"/>
            <a:chExt cx="37196693" cy="7881568"/>
          </a:xfrm>
        </p:grpSpPr>
        <p:sp>
          <p:nvSpPr>
            <p:cNvPr id="3" name="Freeform 3"/>
            <p:cNvSpPr/>
            <p:nvPr/>
          </p:nvSpPr>
          <p:spPr>
            <a:xfrm>
              <a:off x="0" y="0"/>
              <a:ext cx="37196694" cy="7881568"/>
            </a:xfrm>
            <a:custGeom>
              <a:avLst/>
              <a:gdLst/>
              <a:ahLst/>
              <a:cxnLst/>
              <a:rect l="l" t="t" r="r" b="b"/>
              <a:pathLst>
                <a:path w="37196694" h="7881568">
                  <a:moveTo>
                    <a:pt x="0" y="0"/>
                  </a:moveTo>
                  <a:lnTo>
                    <a:pt x="0" y="7881568"/>
                  </a:lnTo>
                  <a:lnTo>
                    <a:pt x="37196694" y="7881568"/>
                  </a:lnTo>
                  <a:lnTo>
                    <a:pt x="37196694" y="0"/>
                  </a:lnTo>
                  <a:lnTo>
                    <a:pt x="0" y="0"/>
                  </a:lnTo>
                  <a:close/>
                  <a:moveTo>
                    <a:pt x="37135733" y="7820607"/>
                  </a:moveTo>
                  <a:lnTo>
                    <a:pt x="59690" y="7820607"/>
                  </a:lnTo>
                  <a:lnTo>
                    <a:pt x="59690" y="59690"/>
                  </a:lnTo>
                  <a:lnTo>
                    <a:pt x="37135733" y="59690"/>
                  </a:lnTo>
                  <a:lnTo>
                    <a:pt x="37135733" y="7820607"/>
                  </a:lnTo>
                  <a:close/>
                </a:path>
              </a:pathLst>
            </a:custGeom>
            <a:solidFill>
              <a:srgbClr val="262674"/>
            </a:solidFill>
          </p:spPr>
          <p:txBody>
            <a:bodyPr/>
            <a:lstStyle/>
            <a:p>
              <a:endParaRPr lang="fr-FR"/>
            </a:p>
          </p:txBody>
        </p:sp>
      </p:grpSp>
      <p:sp>
        <p:nvSpPr>
          <p:cNvPr id="4" name="Freeform 4"/>
          <p:cNvSpPr/>
          <p:nvPr/>
        </p:nvSpPr>
        <p:spPr>
          <a:xfrm>
            <a:off x="308402" y="284679"/>
            <a:ext cx="6949327" cy="10226246"/>
          </a:xfrm>
          <a:custGeom>
            <a:avLst/>
            <a:gdLst/>
            <a:ahLst/>
            <a:cxnLst/>
            <a:rect l="l" t="t" r="r" b="b"/>
            <a:pathLst>
              <a:path w="6949327" h="10226246">
                <a:moveTo>
                  <a:pt x="0" y="0"/>
                </a:moveTo>
                <a:lnTo>
                  <a:pt x="6949327" y="0"/>
                </a:lnTo>
                <a:lnTo>
                  <a:pt x="6949327" y="10226246"/>
                </a:lnTo>
                <a:lnTo>
                  <a:pt x="0" y="10226246"/>
                </a:lnTo>
                <a:lnTo>
                  <a:pt x="0" y="0"/>
                </a:lnTo>
                <a:close/>
              </a:path>
            </a:pathLst>
          </a:custGeom>
          <a:blipFill>
            <a:blip r:embed="rId2">
              <a:alphaModFix amt="2000"/>
            </a:blip>
            <a:stretch>
              <a:fillRect l="-6654" r="-6654"/>
            </a:stretch>
          </a:blipFill>
        </p:spPr>
        <p:txBody>
          <a:bodyPr/>
          <a:lstStyle/>
          <a:p>
            <a:endParaRPr lang="fr-FR"/>
          </a:p>
        </p:txBody>
      </p:sp>
      <p:grpSp>
        <p:nvGrpSpPr>
          <p:cNvPr id="5" name="Group 5"/>
          <p:cNvGrpSpPr/>
          <p:nvPr/>
        </p:nvGrpSpPr>
        <p:grpSpPr>
          <a:xfrm>
            <a:off x="0" y="0"/>
            <a:ext cx="7560000" cy="10692000"/>
            <a:chOff x="0" y="0"/>
            <a:chExt cx="2709333" cy="3831771"/>
          </a:xfrm>
        </p:grpSpPr>
        <p:sp>
          <p:nvSpPr>
            <p:cNvPr id="6" name="Freeform 6"/>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7" name="TextBox 7"/>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8" name="Group 8"/>
          <p:cNvGrpSpPr/>
          <p:nvPr/>
        </p:nvGrpSpPr>
        <p:grpSpPr>
          <a:xfrm>
            <a:off x="1320845" y="9678134"/>
            <a:ext cx="4918310" cy="1013866"/>
            <a:chOff x="0" y="0"/>
            <a:chExt cx="6557747" cy="1351821"/>
          </a:xfrm>
        </p:grpSpPr>
        <p:sp>
          <p:nvSpPr>
            <p:cNvPr id="9" name="AutoShape 9"/>
            <p:cNvSpPr/>
            <p:nvPr/>
          </p:nvSpPr>
          <p:spPr>
            <a:xfrm>
              <a:off x="0" y="0"/>
              <a:ext cx="6557747" cy="1351821"/>
            </a:xfrm>
            <a:prstGeom prst="rect">
              <a:avLst/>
            </a:prstGeom>
            <a:solidFill>
              <a:srgbClr val="E2011B"/>
            </a:solidFill>
          </p:spPr>
          <p:txBody>
            <a:bodyPr/>
            <a:lstStyle/>
            <a:p>
              <a:endParaRPr lang="fr-FR"/>
            </a:p>
          </p:txBody>
        </p:sp>
      </p:grpSp>
      <p:sp>
        <p:nvSpPr>
          <p:cNvPr id="10" name="Freeform 10"/>
          <p:cNvSpPr/>
          <p:nvPr/>
        </p:nvSpPr>
        <p:spPr>
          <a:xfrm flipH="1">
            <a:off x="261720" y="1049378"/>
            <a:ext cx="344402" cy="228558"/>
          </a:xfrm>
          <a:custGeom>
            <a:avLst/>
            <a:gdLst/>
            <a:ahLst/>
            <a:cxnLst/>
            <a:rect l="l" t="t" r="r" b="b"/>
            <a:pathLst>
              <a:path w="344402" h="228558">
                <a:moveTo>
                  <a:pt x="344402" y="0"/>
                </a:moveTo>
                <a:lnTo>
                  <a:pt x="0" y="0"/>
                </a:lnTo>
                <a:lnTo>
                  <a:pt x="0" y="228557"/>
                </a:lnTo>
                <a:lnTo>
                  <a:pt x="344402" y="228557"/>
                </a:lnTo>
                <a:lnTo>
                  <a:pt x="344402"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1" name="TextBox 11"/>
          <p:cNvSpPr txBox="1"/>
          <p:nvPr/>
        </p:nvSpPr>
        <p:spPr>
          <a:xfrm>
            <a:off x="510586" y="1241030"/>
            <a:ext cx="6544959" cy="1715135"/>
          </a:xfrm>
          <a:prstGeom prst="rect">
            <a:avLst/>
          </a:prstGeom>
        </p:spPr>
        <p:txBody>
          <a:bodyPr lIns="0" tIns="0" rIns="0" bIns="0" rtlCol="0" anchor="t">
            <a:spAutoFit/>
          </a:bodyPr>
          <a:lstStyle/>
          <a:p>
            <a:pPr algn="just">
              <a:lnSpc>
                <a:spcPts val="1540"/>
              </a:lnSpc>
            </a:pPr>
            <a:r>
              <a:rPr lang="en-US" sz="1100" spc="27" dirty="0">
                <a:solidFill>
                  <a:srgbClr val="262674"/>
                </a:solidFill>
                <a:latin typeface="Inter"/>
                <a:ea typeface="Inter"/>
                <a:cs typeface="Inter"/>
                <a:sym typeface="Inter"/>
              </a:rPr>
              <a:t>Bienvenue dans </a:t>
            </a:r>
            <a:r>
              <a:rPr lang="en-US" sz="1100" spc="27" dirty="0" err="1">
                <a:solidFill>
                  <a:srgbClr val="262674"/>
                </a:solidFill>
                <a:latin typeface="Inter"/>
                <a:ea typeface="Inter"/>
                <a:cs typeface="Inter"/>
                <a:sym typeface="Inter"/>
              </a:rPr>
              <a:t>votre</a:t>
            </a:r>
            <a:r>
              <a:rPr lang="en-US" sz="1100" spc="27" dirty="0">
                <a:solidFill>
                  <a:srgbClr val="262674"/>
                </a:solidFill>
                <a:latin typeface="Inter"/>
                <a:ea typeface="Inter"/>
                <a:cs typeface="Inter"/>
                <a:sym typeface="Inter"/>
              </a:rPr>
              <a:t> club !</a:t>
            </a:r>
          </a:p>
          <a:p>
            <a:pPr algn="just">
              <a:lnSpc>
                <a:spcPts val="1540"/>
              </a:lnSpc>
            </a:pPr>
            <a:r>
              <a:rPr lang="en-US" sz="1100" spc="27" dirty="0">
                <a:solidFill>
                  <a:srgbClr val="262674"/>
                </a:solidFill>
                <a:latin typeface="Inter"/>
                <a:ea typeface="Inter"/>
                <a:cs typeface="Inter"/>
                <a:sym typeface="Inter"/>
              </a:rPr>
              <a:t>Comme les 2 000 </a:t>
            </a:r>
            <a:r>
              <a:rPr lang="en-US" sz="1100" spc="27" dirty="0" err="1">
                <a:solidFill>
                  <a:srgbClr val="262674"/>
                </a:solidFill>
                <a:latin typeface="Inter"/>
                <a:ea typeface="Inter"/>
                <a:cs typeface="Inter"/>
                <a:sym typeface="Inter"/>
              </a:rPr>
              <a:t>autres</a:t>
            </a:r>
            <a:r>
              <a:rPr lang="en-US" sz="1100" spc="27" dirty="0">
                <a:solidFill>
                  <a:srgbClr val="262674"/>
                </a:solidFill>
                <a:latin typeface="Inter"/>
                <a:ea typeface="Inter"/>
                <a:cs typeface="Inter"/>
                <a:sym typeface="Inter"/>
              </a:rPr>
              <a:t> clubs </a:t>
            </a:r>
            <a:r>
              <a:rPr lang="en-US" sz="1100" spc="27" dirty="0" err="1">
                <a:solidFill>
                  <a:srgbClr val="262674"/>
                </a:solidFill>
                <a:latin typeface="Inter"/>
                <a:ea typeface="Inter"/>
                <a:cs typeface="Inter"/>
                <a:sym typeface="Inter"/>
              </a:rPr>
              <a:t>affiliés</a:t>
            </a:r>
            <a:r>
              <a:rPr lang="en-US" sz="1100" spc="27" dirty="0">
                <a:solidFill>
                  <a:srgbClr val="262674"/>
                </a:solidFill>
                <a:latin typeface="Inter"/>
                <a:ea typeface="Inter"/>
                <a:cs typeface="Inter"/>
                <a:sym typeface="Inter"/>
              </a:rPr>
              <a:t> à la Fédération Française de Badminton (</a:t>
            </a:r>
            <a:r>
              <a:rPr lang="en-US" sz="1100" spc="27" dirty="0" err="1">
                <a:solidFill>
                  <a:srgbClr val="262674"/>
                </a:solidFill>
                <a:latin typeface="Inter"/>
                <a:ea typeface="Inter"/>
                <a:cs typeface="Inter"/>
                <a:sym typeface="Inter"/>
              </a:rPr>
              <a:t>FFBaD</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votre</a:t>
            </a:r>
            <a:r>
              <a:rPr lang="en-US" sz="1100" spc="27" dirty="0">
                <a:solidFill>
                  <a:srgbClr val="262674"/>
                </a:solidFill>
                <a:latin typeface="Inter"/>
                <a:ea typeface="Inter"/>
                <a:cs typeface="Inter"/>
                <a:sym typeface="Inter"/>
              </a:rPr>
              <a:t> club propose </a:t>
            </a:r>
            <a:r>
              <a:rPr lang="en-US" sz="1100" spc="27" dirty="0" err="1">
                <a:solidFill>
                  <a:srgbClr val="262674"/>
                </a:solidFill>
                <a:latin typeface="Inter"/>
                <a:ea typeface="Inter"/>
                <a:cs typeface="Inter"/>
                <a:sym typeface="Inter"/>
              </a:rPr>
              <a:t>une</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offre</a:t>
            </a:r>
            <a:r>
              <a:rPr lang="en-US" sz="1100" spc="27" dirty="0">
                <a:solidFill>
                  <a:srgbClr val="262674"/>
                </a:solidFill>
                <a:latin typeface="Inter"/>
                <a:ea typeface="Inter"/>
                <a:cs typeface="Inter"/>
                <a:sym typeface="Inter"/>
              </a:rPr>
              <a:t> de pratique riche et </a:t>
            </a:r>
            <a:r>
              <a:rPr lang="en-US" sz="1100" spc="27" dirty="0" err="1">
                <a:solidFill>
                  <a:srgbClr val="262674"/>
                </a:solidFill>
                <a:latin typeface="Inter"/>
                <a:ea typeface="Inter"/>
                <a:cs typeface="Inter"/>
                <a:sym typeface="Inter"/>
              </a:rPr>
              <a:t>adaptée</a:t>
            </a:r>
            <a:r>
              <a:rPr lang="en-US" sz="1100" spc="27" dirty="0">
                <a:solidFill>
                  <a:srgbClr val="262674"/>
                </a:solidFill>
                <a:latin typeface="Inter"/>
                <a:ea typeface="Inter"/>
                <a:cs typeface="Inter"/>
                <a:sym typeface="Inter"/>
              </a:rPr>
              <a:t> à </a:t>
            </a:r>
            <a:r>
              <a:rPr lang="en-US" sz="1100" spc="27" dirty="0" err="1">
                <a:solidFill>
                  <a:srgbClr val="262674"/>
                </a:solidFill>
                <a:latin typeface="Inter"/>
                <a:ea typeface="Inter"/>
                <a:cs typeface="Inter"/>
                <a:sym typeface="Inter"/>
              </a:rPr>
              <a:t>tous</a:t>
            </a:r>
            <a:r>
              <a:rPr lang="en-US" sz="1100" spc="27" dirty="0">
                <a:solidFill>
                  <a:srgbClr val="262674"/>
                </a:solidFill>
                <a:latin typeface="Inter"/>
                <a:ea typeface="Inter"/>
                <a:cs typeface="Inter"/>
                <a:sym typeface="Inter"/>
              </a:rPr>
              <a:t> : </a:t>
            </a:r>
            <a:r>
              <a:rPr lang="en-US" sz="1100" spc="27" dirty="0" err="1">
                <a:solidFill>
                  <a:srgbClr val="262674"/>
                </a:solidFill>
                <a:latin typeface="Inter"/>
                <a:ea typeface="Inter"/>
                <a:cs typeface="Inter"/>
                <a:sym typeface="Inter"/>
              </a:rPr>
              <a:t>débutants</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passionnés</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ou</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compétiteurs</a:t>
            </a:r>
            <a:r>
              <a:rPr lang="en-US" sz="1100" spc="27" dirty="0">
                <a:solidFill>
                  <a:srgbClr val="262674"/>
                </a:solidFill>
                <a:latin typeface="Inter"/>
                <a:ea typeface="Inter"/>
                <a:cs typeface="Inter"/>
                <a:sym typeface="Inter"/>
              </a:rPr>
              <a:t>.</a:t>
            </a:r>
          </a:p>
          <a:p>
            <a:pPr algn="just">
              <a:lnSpc>
                <a:spcPts val="1540"/>
              </a:lnSpc>
            </a:pPr>
            <a:r>
              <a:rPr lang="en-US" sz="1100" spc="27" dirty="0">
                <a:solidFill>
                  <a:srgbClr val="262674"/>
                </a:solidFill>
                <a:latin typeface="Inter"/>
                <a:ea typeface="Inter"/>
                <a:cs typeface="Inter"/>
                <a:sym typeface="Inter"/>
              </a:rPr>
              <a:t>Vous y </a:t>
            </a:r>
            <a:r>
              <a:rPr lang="en-US" sz="1100" spc="27" dirty="0" err="1">
                <a:solidFill>
                  <a:srgbClr val="262674"/>
                </a:solidFill>
                <a:latin typeface="Inter"/>
                <a:ea typeface="Inter"/>
                <a:cs typeface="Inter"/>
                <a:sym typeface="Inter"/>
              </a:rPr>
              <a:t>trouverez</a:t>
            </a:r>
            <a:r>
              <a:rPr lang="en-US" sz="1100" spc="27" dirty="0">
                <a:solidFill>
                  <a:srgbClr val="262674"/>
                </a:solidFill>
                <a:latin typeface="Inter"/>
                <a:ea typeface="Inter"/>
                <a:cs typeface="Inter"/>
                <a:sym typeface="Inter"/>
              </a:rPr>
              <a:t> un </a:t>
            </a:r>
            <a:r>
              <a:rPr lang="en-US" sz="1100" spc="27" dirty="0" err="1">
                <a:solidFill>
                  <a:srgbClr val="262674"/>
                </a:solidFill>
                <a:latin typeface="Inter"/>
                <a:ea typeface="Inter"/>
                <a:cs typeface="Inter"/>
                <a:sym typeface="Inter"/>
              </a:rPr>
              <a:t>environnement</a:t>
            </a:r>
            <a:r>
              <a:rPr lang="en-US" sz="1100" spc="27" dirty="0">
                <a:solidFill>
                  <a:srgbClr val="262674"/>
                </a:solidFill>
                <a:latin typeface="Inter"/>
                <a:ea typeface="Inter"/>
                <a:cs typeface="Inter"/>
                <a:sym typeface="Inter"/>
              </a:rPr>
              <a:t> convivial et </a:t>
            </a:r>
            <a:r>
              <a:rPr lang="en-US" sz="1100" spc="27" dirty="0" err="1">
                <a:solidFill>
                  <a:srgbClr val="262674"/>
                </a:solidFill>
                <a:latin typeface="Inter"/>
                <a:ea typeface="Inter"/>
                <a:cs typeface="Inter"/>
                <a:sym typeface="Inter"/>
              </a:rPr>
              <a:t>motivant</a:t>
            </a:r>
            <a:r>
              <a:rPr lang="en-US" sz="1100" spc="27" dirty="0">
                <a:solidFill>
                  <a:srgbClr val="262674"/>
                </a:solidFill>
                <a:latin typeface="Inter"/>
                <a:ea typeface="Inter"/>
                <a:cs typeface="Inter"/>
                <a:sym typeface="Inter"/>
              </a:rPr>
              <a:t> pour </a:t>
            </a:r>
            <a:r>
              <a:rPr lang="en-US" sz="1100" spc="27" dirty="0" err="1">
                <a:solidFill>
                  <a:srgbClr val="262674"/>
                </a:solidFill>
                <a:latin typeface="Inter"/>
                <a:ea typeface="Inter"/>
                <a:cs typeface="Inter"/>
                <a:sym typeface="Inter"/>
              </a:rPr>
              <a:t>pratiquer</a:t>
            </a:r>
            <a:r>
              <a:rPr lang="en-US" sz="1100" spc="27" dirty="0">
                <a:solidFill>
                  <a:srgbClr val="262674"/>
                </a:solidFill>
                <a:latin typeface="Inter"/>
                <a:ea typeface="Inter"/>
                <a:cs typeface="Inter"/>
                <a:sym typeface="Inter"/>
              </a:rPr>
              <a:t> le badminton </a:t>
            </a:r>
            <a:r>
              <a:rPr lang="en-US" sz="1100" spc="27" dirty="0" err="1">
                <a:solidFill>
                  <a:srgbClr val="262674"/>
                </a:solidFill>
                <a:latin typeface="Inter"/>
                <a:ea typeface="Inter"/>
                <a:cs typeface="Inter"/>
                <a:sym typeface="Inter"/>
              </a:rPr>
              <a:t>que</a:t>
            </a:r>
            <a:r>
              <a:rPr lang="en-US" sz="1100" spc="27" dirty="0">
                <a:solidFill>
                  <a:srgbClr val="262674"/>
                </a:solidFill>
                <a:latin typeface="Inter"/>
                <a:ea typeface="Inter"/>
                <a:cs typeface="Inter"/>
                <a:sym typeface="Inter"/>
              </a:rPr>
              <a:t> vous </a:t>
            </a:r>
            <a:r>
              <a:rPr lang="en-US" sz="1100" spc="27" dirty="0" err="1">
                <a:solidFill>
                  <a:srgbClr val="262674"/>
                </a:solidFill>
                <a:latin typeface="Inter"/>
                <a:ea typeface="Inter"/>
                <a:cs typeface="Inter"/>
                <a:sym typeface="Inter"/>
              </a:rPr>
              <a:t>aimez</a:t>
            </a:r>
            <a:r>
              <a:rPr lang="en-US" sz="1100" spc="27" dirty="0">
                <a:solidFill>
                  <a:srgbClr val="262674"/>
                </a:solidFill>
                <a:latin typeface="Inter"/>
                <a:ea typeface="Inter"/>
                <a:cs typeface="Inter"/>
                <a:sym typeface="Inter"/>
              </a:rPr>
              <a:t>, à </a:t>
            </a:r>
            <a:r>
              <a:rPr lang="en-US" sz="1100" spc="27" dirty="0" err="1">
                <a:solidFill>
                  <a:srgbClr val="262674"/>
                </a:solidFill>
                <a:latin typeface="Inter"/>
                <a:ea typeface="Inter"/>
                <a:cs typeface="Inter"/>
                <a:sym typeface="Inter"/>
              </a:rPr>
              <a:t>votre</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rythme</a:t>
            </a:r>
            <a:r>
              <a:rPr lang="en-US" sz="1100" spc="27" dirty="0">
                <a:solidFill>
                  <a:srgbClr val="262674"/>
                </a:solidFill>
                <a:latin typeface="Inter"/>
                <a:ea typeface="Inter"/>
                <a:cs typeface="Inter"/>
                <a:sym typeface="Inter"/>
              </a:rPr>
              <a:t>, dans un cadre </a:t>
            </a:r>
            <a:r>
              <a:rPr lang="en-US" sz="1100" spc="27" dirty="0" err="1">
                <a:solidFill>
                  <a:srgbClr val="262674"/>
                </a:solidFill>
                <a:latin typeface="Inter"/>
                <a:ea typeface="Inter"/>
                <a:cs typeface="Inter"/>
                <a:sym typeface="Inter"/>
              </a:rPr>
              <a:t>propice</a:t>
            </a:r>
            <a:r>
              <a:rPr lang="en-US" sz="1100" spc="27" dirty="0">
                <a:solidFill>
                  <a:srgbClr val="262674"/>
                </a:solidFill>
                <a:latin typeface="Inter"/>
                <a:ea typeface="Inter"/>
                <a:cs typeface="Inter"/>
                <a:sym typeface="Inter"/>
              </a:rPr>
              <a:t> à </a:t>
            </a:r>
            <a:r>
              <a:rPr lang="en-US" sz="1100" spc="27" dirty="0" err="1">
                <a:solidFill>
                  <a:srgbClr val="262674"/>
                </a:solidFill>
                <a:latin typeface="Inter"/>
                <a:ea typeface="Inter"/>
                <a:cs typeface="Inter"/>
                <a:sym typeface="Inter"/>
              </a:rPr>
              <a:t>l’épanouissement</a:t>
            </a:r>
            <a:r>
              <a:rPr lang="en-US" sz="1100" spc="27" dirty="0">
                <a:solidFill>
                  <a:srgbClr val="262674"/>
                </a:solidFill>
                <a:latin typeface="Inter"/>
                <a:ea typeface="Inter"/>
                <a:cs typeface="Inter"/>
                <a:sym typeface="Inter"/>
              </a:rPr>
              <a:t> personnel et </a:t>
            </a:r>
            <a:r>
              <a:rPr lang="en-US" sz="1100" spc="27" dirty="0" err="1">
                <a:solidFill>
                  <a:srgbClr val="262674"/>
                </a:solidFill>
                <a:latin typeface="Inter"/>
                <a:ea typeface="Inter"/>
                <a:cs typeface="Inter"/>
                <a:sym typeface="Inter"/>
              </a:rPr>
              <a:t>collectif</a:t>
            </a:r>
            <a:r>
              <a:rPr lang="en-US" sz="1100" spc="27" dirty="0">
                <a:solidFill>
                  <a:srgbClr val="262674"/>
                </a:solidFill>
                <a:latin typeface="Inter"/>
                <a:ea typeface="Inter"/>
                <a:cs typeface="Inter"/>
                <a:sym typeface="Inter"/>
              </a:rPr>
              <a:t>.</a:t>
            </a:r>
          </a:p>
          <a:p>
            <a:pPr algn="just">
              <a:lnSpc>
                <a:spcPts val="1540"/>
              </a:lnSpc>
            </a:pPr>
            <a:r>
              <a:rPr lang="en-US" sz="1100" spc="27" dirty="0">
                <a:solidFill>
                  <a:srgbClr val="262674"/>
                </a:solidFill>
                <a:latin typeface="Inter"/>
                <a:ea typeface="Inter"/>
                <a:cs typeface="Inter"/>
                <a:sym typeface="Inter"/>
              </a:rPr>
              <a:t>La Fédération Française de Badminton, forte de plus de 245 000 </a:t>
            </a:r>
            <a:r>
              <a:rPr lang="en-US" sz="1100" spc="27" dirty="0" err="1">
                <a:solidFill>
                  <a:srgbClr val="262674"/>
                </a:solidFill>
                <a:latin typeface="Inter"/>
                <a:ea typeface="Inter"/>
                <a:cs typeface="Inter"/>
                <a:sym typeface="Inter"/>
              </a:rPr>
              <a:t>licenciés</a:t>
            </a:r>
            <a:r>
              <a:rPr lang="en-US" sz="1100" spc="27" dirty="0">
                <a:solidFill>
                  <a:srgbClr val="262674"/>
                </a:solidFill>
                <a:latin typeface="Inter"/>
                <a:ea typeface="Inter"/>
                <a:cs typeface="Inter"/>
                <a:sym typeface="Inter"/>
              </a:rPr>
              <a:t> à travers </a:t>
            </a:r>
            <a:r>
              <a:rPr lang="en-US" sz="1100" spc="27" dirty="0" err="1">
                <a:solidFill>
                  <a:srgbClr val="262674"/>
                </a:solidFill>
                <a:latin typeface="Inter"/>
                <a:ea typeface="Inter"/>
                <a:cs typeface="Inter"/>
                <a:sym typeface="Inter"/>
              </a:rPr>
              <a:t>tous</a:t>
            </a:r>
            <a:r>
              <a:rPr lang="en-US" sz="1100" spc="27" dirty="0">
                <a:solidFill>
                  <a:srgbClr val="262674"/>
                </a:solidFill>
                <a:latin typeface="Inter"/>
                <a:ea typeface="Inter"/>
                <a:cs typeface="Inter"/>
                <a:sym typeface="Inter"/>
              </a:rPr>
              <a:t> les </a:t>
            </a:r>
            <a:r>
              <a:rPr lang="en-US" sz="1100" spc="27" dirty="0" err="1">
                <a:solidFill>
                  <a:srgbClr val="262674"/>
                </a:solidFill>
                <a:latin typeface="Inter"/>
                <a:ea typeface="Inter"/>
                <a:cs typeface="Inter"/>
                <a:sym typeface="Inter"/>
              </a:rPr>
              <a:t>territoires</a:t>
            </a:r>
            <a:r>
              <a:rPr lang="en-US" sz="1100" spc="27" dirty="0">
                <a:solidFill>
                  <a:srgbClr val="262674"/>
                </a:solidFill>
                <a:latin typeface="Inter"/>
                <a:ea typeface="Inter"/>
                <a:cs typeface="Inter"/>
                <a:sym typeface="Inter"/>
              </a:rPr>
              <a:t>, tire </a:t>
            </a:r>
            <a:r>
              <a:rPr lang="en-US" sz="1100" spc="27" dirty="0" err="1">
                <a:solidFill>
                  <a:srgbClr val="262674"/>
                </a:solidFill>
                <a:latin typeface="Inter"/>
                <a:ea typeface="Inter"/>
                <a:cs typeface="Inter"/>
                <a:sym typeface="Inter"/>
              </a:rPr>
              <a:t>sa</a:t>
            </a:r>
            <a:r>
              <a:rPr lang="en-US" sz="1100" spc="27" dirty="0">
                <a:solidFill>
                  <a:srgbClr val="262674"/>
                </a:solidFill>
                <a:latin typeface="Inter"/>
                <a:ea typeface="Inter"/>
                <a:cs typeface="Inter"/>
                <a:sym typeface="Inter"/>
              </a:rPr>
              <a:t> richesse de </a:t>
            </a:r>
            <a:r>
              <a:rPr lang="en-US" sz="1100" spc="27" dirty="0" err="1">
                <a:solidFill>
                  <a:srgbClr val="262674"/>
                </a:solidFill>
                <a:latin typeface="Inter"/>
                <a:ea typeface="Inter"/>
                <a:cs typeface="Inter"/>
                <a:sym typeface="Inter"/>
              </a:rPr>
              <a:t>l’engagement</a:t>
            </a:r>
            <a:r>
              <a:rPr lang="en-US" sz="1100" spc="27" dirty="0">
                <a:solidFill>
                  <a:srgbClr val="262674"/>
                </a:solidFill>
                <a:latin typeface="Inter"/>
                <a:ea typeface="Inter"/>
                <a:cs typeface="Inter"/>
                <a:sym typeface="Inter"/>
              </a:rPr>
              <a:t> et de la </a:t>
            </a:r>
            <a:r>
              <a:rPr lang="en-US" sz="1100" spc="27" dirty="0" err="1">
                <a:solidFill>
                  <a:srgbClr val="262674"/>
                </a:solidFill>
                <a:latin typeface="Inter"/>
                <a:ea typeface="Inter"/>
                <a:cs typeface="Inter"/>
                <a:sym typeface="Inter"/>
              </a:rPr>
              <a:t>diversité</a:t>
            </a:r>
            <a:r>
              <a:rPr lang="en-US" sz="1100" spc="27" dirty="0">
                <a:solidFill>
                  <a:srgbClr val="262674"/>
                </a:solidFill>
                <a:latin typeface="Inter"/>
                <a:ea typeface="Inter"/>
                <a:cs typeface="Inter"/>
                <a:sym typeface="Inter"/>
              </a:rPr>
              <a:t> de </a:t>
            </a:r>
            <a:r>
              <a:rPr lang="en-US" sz="1100" spc="27" dirty="0" err="1">
                <a:solidFill>
                  <a:srgbClr val="262674"/>
                </a:solidFill>
                <a:latin typeface="Inter"/>
                <a:ea typeface="Inter"/>
                <a:cs typeface="Inter"/>
                <a:sym typeface="Inter"/>
              </a:rPr>
              <a:t>ses</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membres</a:t>
            </a:r>
            <a:r>
              <a:rPr lang="en-US" sz="1100" spc="27" dirty="0">
                <a:solidFill>
                  <a:srgbClr val="262674"/>
                </a:solidFill>
                <a:latin typeface="Inter"/>
                <a:ea typeface="Inter"/>
                <a:cs typeface="Inter"/>
                <a:sym typeface="Inter"/>
              </a:rPr>
              <a:t>.</a:t>
            </a:r>
          </a:p>
          <a:p>
            <a:pPr algn="just">
              <a:lnSpc>
                <a:spcPts val="1540"/>
              </a:lnSpc>
            </a:pPr>
            <a:r>
              <a:rPr lang="en-US" sz="1100" spc="27" dirty="0" err="1">
                <a:solidFill>
                  <a:srgbClr val="262674"/>
                </a:solidFill>
                <a:latin typeface="Inter"/>
                <a:ea typeface="Inter"/>
                <a:cs typeface="Inter"/>
                <a:sym typeface="Inter"/>
              </a:rPr>
              <a:t>Prenez</a:t>
            </a:r>
            <a:r>
              <a:rPr lang="en-US" sz="1100" spc="27" dirty="0">
                <a:solidFill>
                  <a:srgbClr val="262674"/>
                </a:solidFill>
                <a:latin typeface="Inter"/>
                <a:ea typeface="Inter"/>
                <a:cs typeface="Inter"/>
                <a:sym typeface="Inter"/>
              </a:rPr>
              <a:t> le plein </a:t>
            </a:r>
            <a:r>
              <a:rPr lang="en-US" sz="1100" spc="27" dirty="0" err="1">
                <a:solidFill>
                  <a:srgbClr val="262674"/>
                </a:solidFill>
                <a:latin typeface="Inter"/>
                <a:ea typeface="Inter"/>
                <a:cs typeface="Inter"/>
                <a:sym typeface="Inter"/>
              </a:rPr>
              <a:t>d'émotions</a:t>
            </a:r>
            <a:r>
              <a:rPr lang="en-US" sz="1100" spc="27" dirty="0">
                <a:solidFill>
                  <a:srgbClr val="262674"/>
                </a:solidFill>
                <a:latin typeface="Inter"/>
                <a:ea typeface="Inter"/>
                <a:cs typeface="Inter"/>
                <a:sym typeface="Inter"/>
              </a:rPr>
              <a:t> dans </a:t>
            </a:r>
            <a:r>
              <a:rPr lang="en-US" sz="1100" spc="27" dirty="0" err="1">
                <a:solidFill>
                  <a:srgbClr val="262674"/>
                </a:solidFill>
                <a:latin typeface="Inter"/>
                <a:ea typeface="Inter"/>
                <a:cs typeface="Inter"/>
                <a:sym typeface="Inter"/>
              </a:rPr>
              <a:t>votre</a:t>
            </a:r>
            <a:r>
              <a:rPr lang="en-US" sz="1100" spc="27" dirty="0">
                <a:solidFill>
                  <a:srgbClr val="262674"/>
                </a:solidFill>
                <a:latin typeface="Inter"/>
                <a:ea typeface="Inter"/>
                <a:cs typeface="Inter"/>
                <a:sym typeface="Inter"/>
              </a:rPr>
              <a:t> club !</a:t>
            </a:r>
          </a:p>
        </p:txBody>
      </p:sp>
      <p:sp>
        <p:nvSpPr>
          <p:cNvPr id="12" name="Freeform 12"/>
          <p:cNvSpPr/>
          <p:nvPr/>
        </p:nvSpPr>
        <p:spPr>
          <a:xfrm>
            <a:off x="6804000" y="2635960"/>
            <a:ext cx="360000" cy="238909"/>
          </a:xfrm>
          <a:custGeom>
            <a:avLst/>
            <a:gdLst/>
            <a:ahLst/>
            <a:cxnLst/>
            <a:rect l="l" t="t" r="r" b="b"/>
            <a:pathLst>
              <a:path w="360000" h="238909">
                <a:moveTo>
                  <a:pt x="0" y="0"/>
                </a:moveTo>
                <a:lnTo>
                  <a:pt x="360000" y="0"/>
                </a:lnTo>
                <a:lnTo>
                  <a:pt x="360000" y="238909"/>
                </a:lnTo>
                <a:lnTo>
                  <a:pt x="0" y="2389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grpSp>
        <p:nvGrpSpPr>
          <p:cNvPr id="13" name="Group 13"/>
          <p:cNvGrpSpPr/>
          <p:nvPr/>
        </p:nvGrpSpPr>
        <p:grpSpPr>
          <a:xfrm>
            <a:off x="437154" y="3382960"/>
            <a:ext cx="3250545" cy="2352096"/>
            <a:chOff x="0" y="0"/>
            <a:chExt cx="18125575" cy="13115671"/>
          </a:xfrm>
        </p:grpSpPr>
        <p:sp>
          <p:nvSpPr>
            <p:cNvPr id="14" name="Freeform 14"/>
            <p:cNvSpPr/>
            <p:nvPr/>
          </p:nvSpPr>
          <p:spPr>
            <a:xfrm>
              <a:off x="0" y="0"/>
              <a:ext cx="18125574" cy="13115671"/>
            </a:xfrm>
            <a:custGeom>
              <a:avLst/>
              <a:gdLst/>
              <a:ahLst/>
              <a:cxnLst/>
              <a:rect l="l" t="t" r="r" b="b"/>
              <a:pathLst>
                <a:path w="18125574" h="13115671">
                  <a:moveTo>
                    <a:pt x="0" y="0"/>
                  </a:moveTo>
                  <a:lnTo>
                    <a:pt x="0" y="13115671"/>
                  </a:lnTo>
                  <a:lnTo>
                    <a:pt x="18125574" y="13115671"/>
                  </a:lnTo>
                  <a:lnTo>
                    <a:pt x="18125574" y="0"/>
                  </a:lnTo>
                  <a:lnTo>
                    <a:pt x="0" y="0"/>
                  </a:lnTo>
                  <a:close/>
                  <a:moveTo>
                    <a:pt x="18064615" y="13054712"/>
                  </a:moveTo>
                  <a:lnTo>
                    <a:pt x="59690" y="13054712"/>
                  </a:lnTo>
                  <a:lnTo>
                    <a:pt x="59690" y="59690"/>
                  </a:lnTo>
                  <a:lnTo>
                    <a:pt x="18064615" y="59690"/>
                  </a:lnTo>
                  <a:lnTo>
                    <a:pt x="18064615" y="13054712"/>
                  </a:lnTo>
                  <a:close/>
                </a:path>
              </a:pathLst>
            </a:custGeom>
            <a:solidFill>
              <a:srgbClr val="262674"/>
            </a:solidFill>
          </p:spPr>
          <p:txBody>
            <a:bodyPr/>
            <a:lstStyle/>
            <a:p>
              <a:endParaRPr lang="fr-FR"/>
            </a:p>
          </p:txBody>
        </p:sp>
      </p:grpSp>
      <p:grpSp>
        <p:nvGrpSpPr>
          <p:cNvPr id="15" name="Group 15"/>
          <p:cNvGrpSpPr/>
          <p:nvPr/>
        </p:nvGrpSpPr>
        <p:grpSpPr>
          <a:xfrm>
            <a:off x="3865870" y="3389219"/>
            <a:ext cx="3250545" cy="3342379"/>
            <a:chOff x="0" y="0"/>
            <a:chExt cx="18125575" cy="18637655"/>
          </a:xfrm>
        </p:grpSpPr>
        <p:sp>
          <p:nvSpPr>
            <p:cNvPr id="16" name="Freeform 16"/>
            <p:cNvSpPr/>
            <p:nvPr/>
          </p:nvSpPr>
          <p:spPr>
            <a:xfrm>
              <a:off x="0" y="0"/>
              <a:ext cx="18125574" cy="18637655"/>
            </a:xfrm>
            <a:custGeom>
              <a:avLst/>
              <a:gdLst/>
              <a:ahLst/>
              <a:cxnLst/>
              <a:rect l="l" t="t" r="r" b="b"/>
              <a:pathLst>
                <a:path w="18125574" h="18637655">
                  <a:moveTo>
                    <a:pt x="0" y="0"/>
                  </a:moveTo>
                  <a:lnTo>
                    <a:pt x="0" y="18637655"/>
                  </a:lnTo>
                  <a:lnTo>
                    <a:pt x="18125574" y="18637655"/>
                  </a:lnTo>
                  <a:lnTo>
                    <a:pt x="18125574" y="0"/>
                  </a:lnTo>
                  <a:lnTo>
                    <a:pt x="0" y="0"/>
                  </a:lnTo>
                  <a:close/>
                  <a:moveTo>
                    <a:pt x="18064615" y="18576694"/>
                  </a:moveTo>
                  <a:lnTo>
                    <a:pt x="59690" y="18576694"/>
                  </a:lnTo>
                  <a:lnTo>
                    <a:pt x="59690" y="59690"/>
                  </a:lnTo>
                  <a:lnTo>
                    <a:pt x="18064615" y="59690"/>
                  </a:lnTo>
                  <a:lnTo>
                    <a:pt x="18064615" y="18576694"/>
                  </a:lnTo>
                  <a:close/>
                </a:path>
              </a:pathLst>
            </a:custGeom>
            <a:solidFill>
              <a:srgbClr val="262674"/>
            </a:solidFill>
          </p:spPr>
          <p:txBody>
            <a:bodyPr/>
            <a:lstStyle/>
            <a:p>
              <a:endParaRPr lang="fr-FR"/>
            </a:p>
          </p:txBody>
        </p:sp>
      </p:grpSp>
      <p:sp>
        <p:nvSpPr>
          <p:cNvPr id="17" name="Freeform 17"/>
          <p:cNvSpPr/>
          <p:nvPr/>
        </p:nvSpPr>
        <p:spPr>
          <a:xfrm>
            <a:off x="640019" y="425644"/>
            <a:ext cx="1883876" cy="588711"/>
          </a:xfrm>
          <a:custGeom>
            <a:avLst/>
            <a:gdLst/>
            <a:ahLst/>
            <a:cxnLst/>
            <a:rect l="l" t="t" r="r" b="b"/>
            <a:pathLst>
              <a:path w="1883876" h="588711">
                <a:moveTo>
                  <a:pt x="0" y="0"/>
                </a:moveTo>
                <a:lnTo>
                  <a:pt x="1883876" y="0"/>
                </a:lnTo>
                <a:lnTo>
                  <a:pt x="1883876" y="588712"/>
                </a:lnTo>
                <a:lnTo>
                  <a:pt x="0" y="588712"/>
                </a:lnTo>
                <a:lnTo>
                  <a:pt x="0" y="0"/>
                </a:lnTo>
                <a:close/>
              </a:path>
            </a:pathLst>
          </a:custGeom>
          <a:blipFill>
            <a:blip r:embed="rId4"/>
            <a:stretch>
              <a:fillRect/>
            </a:stretch>
          </a:blipFill>
        </p:spPr>
        <p:txBody>
          <a:bodyPr/>
          <a:lstStyle/>
          <a:p>
            <a:endParaRPr lang="fr-FR"/>
          </a:p>
        </p:txBody>
      </p:sp>
      <p:sp>
        <p:nvSpPr>
          <p:cNvPr id="18" name="Freeform 18"/>
          <p:cNvSpPr/>
          <p:nvPr/>
        </p:nvSpPr>
        <p:spPr>
          <a:xfrm>
            <a:off x="890555" y="3070465"/>
            <a:ext cx="2279226" cy="574639"/>
          </a:xfrm>
          <a:custGeom>
            <a:avLst/>
            <a:gdLst/>
            <a:ahLst/>
            <a:cxnLst/>
            <a:rect l="l" t="t" r="r" b="b"/>
            <a:pathLst>
              <a:path w="2279226" h="574639">
                <a:moveTo>
                  <a:pt x="0" y="0"/>
                </a:moveTo>
                <a:lnTo>
                  <a:pt x="2279226" y="0"/>
                </a:lnTo>
                <a:lnTo>
                  <a:pt x="2279226" y="574639"/>
                </a:lnTo>
                <a:lnTo>
                  <a:pt x="0" y="574639"/>
                </a:lnTo>
                <a:lnTo>
                  <a:pt x="0" y="0"/>
                </a:lnTo>
                <a:close/>
              </a:path>
            </a:pathLst>
          </a:custGeom>
          <a:blipFill>
            <a:blip r:embed="rId5"/>
            <a:stretch>
              <a:fillRect l="-14837" r="-175163" b="-60581"/>
            </a:stretch>
          </a:blipFill>
        </p:spPr>
        <p:txBody>
          <a:bodyPr/>
          <a:lstStyle/>
          <a:p>
            <a:endParaRPr lang="fr-FR"/>
          </a:p>
        </p:txBody>
      </p:sp>
      <p:sp>
        <p:nvSpPr>
          <p:cNvPr id="19" name="Freeform 19"/>
          <p:cNvSpPr/>
          <p:nvPr/>
        </p:nvSpPr>
        <p:spPr>
          <a:xfrm>
            <a:off x="4494342" y="2820201"/>
            <a:ext cx="1993602" cy="922761"/>
          </a:xfrm>
          <a:custGeom>
            <a:avLst/>
            <a:gdLst/>
            <a:ahLst/>
            <a:cxnLst/>
            <a:rect l="l" t="t" r="r" b="b"/>
            <a:pathLst>
              <a:path w="1993602" h="922761">
                <a:moveTo>
                  <a:pt x="0" y="0"/>
                </a:moveTo>
                <a:lnTo>
                  <a:pt x="1993602" y="0"/>
                </a:lnTo>
                <a:lnTo>
                  <a:pt x="1993602" y="922761"/>
                </a:lnTo>
                <a:lnTo>
                  <a:pt x="0" y="922761"/>
                </a:lnTo>
                <a:lnTo>
                  <a:pt x="0" y="0"/>
                </a:lnTo>
                <a:close/>
              </a:path>
            </a:pathLst>
          </a:custGeom>
          <a:blipFill>
            <a:blip r:embed="rId5"/>
            <a:stretch>
              <a:fillRect l="-197730" r="-33818"/>
            </a:stretch>
          </a:blipFill>
        </p:spPr>
        <p:txBody>
          <a:bodyPr/>
          <a:lstStyle/>
          <a:p>
            <a:endParaRPr lang="fr-FR"/>
          </a:p>
        </p:txBody>
      </p:sp>
      <p:sp>
        <p:nvSpPr>
          <p:cNvPr id="20" name="AutoShape 20"/>
          <p:cNvSpPr/>
          <p:nvPr/>
        </p:nvSpPr>
        <p:spPr>
          <a:xfrm>
            <a:off x="452186" y="7763943"/>
            <a:ext cx="6664229" cy="0"/>
          </a:xfrm>
          <a:prstGeom prst="line">
            <a:avLst/>
          </a:prstGeom>
          <a:ln w="19050" cap="flat">
            <a:solidFill>
              <a:srgbClr val="262674"/>
            </a:solidFill>
            <a:prstDash val="solid"/>
            <a:headEnd type="none" w="sm" len="sm"/>
            <a:tailEnd type="none" w="sm" len="sm"/>
          </a:ln>
        </p:spPr>
        <p:txBody>
          <a:bodyPr/>
          <a:lstStyle/>
          <a:p>
            <a:endParaRPr lang="fr-FR"/>
          </a:p>
        </p:txBody>
      </p:sp>
      <p:sp>
        <p:nvSpPr>
          <p:cNvPr id="21" name="AutoShape 21"/>
          <p:cNvSpPr/>
          <p:nvPr/>
        </p:nvSpPr>
        <p:spPr>
          <a:xfrm flipV="1">
            <a:off x="1303494" y="7582968"/>
            <a:ext cx="0" cy="560505"/>
          </a:xfrm>
          <a:prstGeom prst="line">
            <a:avLst/>
          </a:prstGeom>
          <a:ln w="19050" cap="flat">
            <a:solidFill>
              <a:srgbClr val="262674"/>
            </a:solidFill>
            <a:prstDash val="solid"/>
            <a:headEnd type="none" w="sm" len="sm"/>
            <a:tailEnd type="none" w="sm" len="sm"/>
          </a:ln>
        </p:spPr>
        <p:txBody>
          <a:bodyPr/>
          <a:lstStyle/>
          <a:p>
            <a:endParaRPr lang="fr-FR"/>
          </a:p>
        </p:txBody>
      </p:sp>
      <p:sp>
        <p:nvSpPr>
          <p:cNvPr id="22" name="AutoShape 22"/>
          <p:cNvSpPr/>
          <p:nvPr/>
        </p:nvSpPr>
        <p:spPr>
          <a:xfrm flipV="1">
            <a:off x="2590280" y="7388544"/>
            <a:ext cx="0" cy="560505"/>
          </a:xfrm>
          <a:prstGeom prst="line">
            <a:avLst/>
          </a:prstGeom>
          <a:ln w="19050" cap="flat">
            <a:solidFill>
              <a:srgbClr val="262674"/>
            </a:solidFill>
            <a:prstDash val="solid"/>
            <a:headEnd type="none" w="sm" len="sm"/>
            <a:tailEnd type="none" w="sm" len="sm"/>
          </a:ln>
        </p:spPr>
        <p:txBody>
          <a:bodyPr/>
          <a:lstStyle/>
          <a:p>
            <a:endParaRPr lang="fr-FR"/>
          </a:p>
        </p:txBody>
      </p:sp>
      <p:sp>
        <p:nvSpPr>
          <p:cNvPr id="23" name="AutoShape 23"/>
          <p:cNvSpPr/>
          <p:nvPr/>
        </p:nvSpPr>
        <p:spPr>
          <a:xfrm flipV="1">
            <a:off x="3962624" y="7582968"/>
            <a:ext cx="0" cy="560505"/>
          </a:xfrm>
          <a:prstGeom prst="line">
            <a:avLst/>
          </a:prstGeom>
          <a:ln w="19050" cap="flat">
            <a:solidFill>
              <a:srgbClr val="262674"/>
            </a:solidFill>
            <a:prstDash val="solid"/>
            <a:headEnd type="none" w="sm" len="sm"/>
            <a:tailEnd type="none" w="sm" len="sm"/>
          </a:ln>
        </p:spPr>
        <p:txBody>
          <a:bodyPr/>
          <a:lstStyle/>
          <a:p>
            <a:endParaRPr lang="fr-FR"/>
          </a:p>
        </p:txBody>
      </p:sp>
      <p:sp>
        <p:nvSpPr>
          <p:cNvPr id="24" name="AutoShape 24"/>
          <p:cNvSpPr/>
          <p:nvPr/>
        </p:nvSpPr>
        <p:spPr>
          <a:xfrm flipV="1">
            <a:off x="5235585" y="7386998"/>
            <a:ext cx="0" cy="560505"/>
          </a:xfrm>
          <a:prstGeom prst="line">
            <a:avLst/>
          </a:prstGeom>
          <a:ln w="19050" cap="flat">
            <a:solidFill>
              <a:srgbClr val="262674"/>
            </a:solidFill>
            <a:prstDash val="solid"/>
            <a:headEnd type="none" w="sm" len="sm"/>
            <a:tailEnd type="none" w="sm" len="sm"/>
          </a:ln>
        </p:spPr>
        <p:txBody>
          <a:bodyPr/>
          <a:lstStyle/>
          <a:p>
            <a:endParaRPr lang="fr-FR"/>
          </a:p>
        </p:txBody>
      </p:sp>
      <p:sp>
        <p:nvSpPr>
          <p:cNvPr id="25" name="AutoShape 25"/>
          <p:cNvSpPr/>
          <p:nvPr/>
        </p:nvSpPr>
        <p:spPr>
          <a:xfrm flipV="1">
            <a:off x="6566608" y="7582968"/>
            <a:ext cx="0" cy="560505"/>
          </a:xfrm>
          <a:prstGeom prst="line">
            <a:avLst/>
          </a:prstGeom>
          <a:ln w="19050" cap="flat">
            <a:solidFill>
              <a:srgbClr val="262674"/>
            </a:solidFill>
            <a:prstDash val="solid"/>
            <a:headEnd type="none" w="sm" len="sm"/>
            <a:tailEnd type="none" w="sm" len="sm"/>
          </a:ln>
        </p:spPr>
        <p:txBody>
          <a:bodyPr/>
          <a:lstStyle/>
          <a:p>
            <a:endParaRPr lang="fr-FR"/>
          </a:p>
        </p:txBody>
      </p:sp>
      <p:sp>
        <p:nvSpPr>
          <p:cNvPr id="26" name="Freeform 26"/>
          <p:cNvSpPr/>
          <p:nvPr/>
        </p:nvSpPr>
        <p:spPr>
          <a:xfrm>
            <a:off x="1313019" y="8910757"/>
            <a:ext cx="476152" cy="476152"/>
          </a:xfrm>
          <a:custGeom>
            <a:avLst/>
            <a:gdLst/>
            <a:ahLst/>
            <a:cxnLst/>
            <a:rect l="l" t="t" r="r" b="b"/>
            <a:pathLst>
              <a:path w="476152" h="476152">
                <a:moveTo>
                  <a:pt x="0" y="0"/>
                </a:moveTo>
                <a:lnTo>
                  <a:pt x="476152" y="0"/>
                </a:lnTo>
                <a:lnTo>
                  <a:pt x="476152" y="476152"/>
                </a:lnTo>
                <a:lnTo>
                  <a:pt x="0" y="47615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a:p>
        </p:txBody>
      </p:sp>
      <p:sp>
        <p:nvSpPr>
          <p:cNvPr id="27" name="TextBox 27"/>
          <p:cNvSpPr txBox="1"/>
          <p:nvPr/>
        </p:nvSpPr>
        <p:spPr>
          <a:xfrm>
            <a:off x="1072056" y="9878260"/>
            <a:ext cx="5415888" cy="632665"/>
          </a:xfrm>
          <a:prstGeom prst="rect">
            <a:avLst/>
          </a:prstGeom>
        </p:spPr>
        <p:txBody>
          <a:bodyPr lIns="0" tIns="0" rIns="0" bIns="0" rtlCol="0" anchor="t">
            <a:spAutoFit/>
          </a:bodyPr>
          <a:lstStyle/>
          <a:p>
            <a:pPr algn="ctr">
              <a:lnSpc>
                <a:spcPts val="2542"/>
              </a:lnSpc>
            </a:pPr>
            <a:r>
              <a:rPr lang="en-US" sz="2270" b="1" spc="56">
                <a:solidFill>
                  <a:srgbClr val="FFFFFF"/>
                </a:solidFill>
                <a:latin typeface="Cardo Bold"/>
                <a:ea typeface="Cardo Bold"/>
                <a:cs typeface="Cardo Bold"/>
                <a:sym typeface="Cardo Bold"/>
              </a:rPr>
              <a:t>FÉDÉRATION FRANÇAISE </a:t>
            </a:r>
          </a:p>
          <a:p>
            <a:pPr algn="ctr">
              <a:lnSpc>
                <a:spcPts val="2542"/>
              </a:lnSpc>
            </a:pPr>
            <a:r>
              <a:rPr lang="en-US" sz="2270" b="1" spc="56">
                <a:solidFill>
                  <a:srgbClr val="FFFFFF"/>
                </a:solidFill>
                <a:latin typeface="Cardo Bold"/>
                <a:ea typeface="Cardo Bold"/>
                <a:cs typeface="Cardo Bold"/>
                <a:sym typeface="Cardo Bold"/>
              </a:rPr>
              <a:t>DE BADMINTON</a:t>
            </a:r>
          </a:p>
        </p:txBody>
      </p:sp>
      <p:sp>
        <p:nvSpPr>
          <p:cNvPr id="28" name="TextBox 28"/>
          <p:cNvSpPr txBox="1"/>
          <p:nvPr/>
        </p:nvSpPr>
        <p:spPr>
          <a:xfrm>
            <a:off x="3679634" y="681900"/>
            <a:ext cx="5119043" cy="355418"/>
          </a:xfrm>
          <a:prstGeom prst="rect">
            <a:avLst/>
          </a:prstGeom>
        </p:spPr>
        <p:txBody>
          <a:bodyPr lIns="0" tIns="0" rIns="0" bIns="0" rtlCol="0" anchor="t">
            <a:spAutoFit/>
          </a:bodyPr>
          <a:lstStyle/>
          <a:p>
            <a:pPr algn="ctr">
              <a:lnSpc>
                <a:spcPts val="2985"/>
              </a:lnSpc>
            </a:pPr>
            <a:r>
              <a:rPr lang="en-US" sz="2132" b="1" spc="-144">
                <a:solidFill>
                  <a:srgbClr val="E2011B"/>
                </a:solidFill>
                <a:latin typeface="Cardo Bold"/>
                <a:ea typeface="Cardo Bold"/>
                <a:cs typeface="Cardo Bold"/>
                <a:sym typeface="Cardo Bold"/>
              </a:rPr>
              <a:t>Mot  d’accueil</a:t>
            </a:r>
          </a:p>
        </p:txBody>
      </p:sp>
      <p:sp>
        <p:nvSpPr>
          <p:cNvPr id="29" name="TextBox 29"/>
          <p:cNvSpPr txBox="1"/>
          <p:nvPr/>
        </p:nvSpPr>
        <p:spPr>
          <a:xfrm>
            <a:off x="955072" y="3143408"/>
            <a:ext cx="2214710" cy="388438"/>
          </a:xfrm>
          <a:prstGeom prst="rect">
            <a:avLst/>
          </a:prstGeom>
        </p:spPr>
        <p:txBody>
          <a:bodyPr lIns="0" tIns="0" rIns="0" bIns="0" rtlCol="0" anchor="t">
            <a:spAutoFit/>
          </a:bodyPr>
          <a:lstStyle/>
          <a:p>
            <a:pPr algn="ctr">
              <a:lnSpc>
                <a:spcPts val="3265"/>
              </a:lnSpc>
            </a:pPr>
            <a:r>
              <a:rPr lang="en-US" sz="2332" b="1" spc="-158">
                <a:solidFill>
                  <a:srgbClr val="E2011B"/>
                </a:solidFill>
                <a:latin typeface="Cardo Bold"/>
                <a:ea typeface="Cardo Bold"/>
                <a:cs typeface="Cardo Bold"/>
                <a:sym typeface="Cardo Bold"/>
              </a:rPr>
              <a:t>Notre ambition</a:t>
            </a:r>
          </a:p>
        </p:txBody>
      </p:sp>
      <p:sp>
        <p:nvSpPr>
          <p:cNvPr id="30" name="TextBox 30"/>
          <p:cNvSpPr txBox="1"/>
          <p:nvPr/>
        </p:nvSpPr>
        <p:spPr>
          <a:xfrm>
            <a:off x="4375186" y="3169691"/>
            <a:ext cx="2214710" cy="388438"/>
          </a:xfrm>
          <a:prstGeom prst="rect">
            <a:avLst/>
          </a:prstGeom>
        </p:spPr>
        <p:txBody>
          <a:bodyPr lIns="0" tIns="0" rIns="0" bIns="0" rtlCol="0" anchor="t">
            <a:spAutoFit/>
          </a:bodyPr>
          <a:lstStyle/>
          <a:p>
            <a:pPr algn="ctr">
              <a:lnSpc>
                <a:spcPts val="3265"/>
              </a:lnSpc>
            </a:pPr>
            <a:r>
              <a:rPr lang="en-US" sz="2332" b="1" spc="-158">
                <a:solidFill>
                  <a:srgbClr val="E2011B"/>
                </a:solidFill>
                <a:latin typeface="Cardo Bold"/>
                <a:ea typeface="Cardo Bold"/>
                <a:cs typeface="Cardo Bold"/>
                <a:sym typeface="Cardo Bold"/>
              </a:rPr>
              <a:t>Chiffres clés</a:t>
            </a:r>
          </a:p>
        </p:txBody>
      </p:sp>
      <p:sp>
        <p:nvSpPr>
          <p:cNvPr id="31" name="TextBox 31"/>
          <p:cNvSpPr txBox="1"/>
          <p:nvPr/>
        </p:nvSpPr>
        <p:spPr>
          <a:xfrm>
            <a:off x="548219" y="3531845"/>
            <a:ext cx="2985999" cy="2115458"/>
          </a:xfrm>
          <a:prstGeom prst="rect">
            <a:avLst/>
          </a:prstGeom>
        </p:spPr>
        <p:txBody>
          <a:bodyPr lIns="0" tIns="0" rIns="0" bIns="0" rtlCol="0" anchor="t">
            <a:spAutoFit/>
          </a:bodyPr>
          <a:lstStyle/>
          <a:p>
            <a:pPr marL="253382" lvl="1" indent="-126691" algn="l">
              <a:lnSpc>
                <a:spcPts val="1326"/>
              </a:lnSpc>
              <a:buFont typeface="Arial"/>
              <a:buChar char="•"/>
            </a:pPr>
            <a:r>
              <a:rPr lang="en-US" sz="1173" spc="29">
                <a:solidFill>
                  <a:srgbClr val="262674"/>
                </a:solidFill>
                <a:latin typeface="Inter"/>
                <a:ea typeface="Inter"/>
                <a:cs typeface="Inter"/>
                <a:sym typeface="Inter"/>
              </a:rPr>
              <a:t>SPORTIVE</a:t>
            </a:r>
          </a:p>
          <a:p>
            <a:pPr algn="l">
              <a:lnSpc>
                <a:spcPts val="1326"/>
              </a:lnSpc>
            </a:pPr>
            <a:endParaRPr lang="en-US" sz="1173" spc="29">
              <a:solidFill>
                <a:srgbClr val="262674"/>
              </a:solidFill>
              <a:latin typeface="Inter"/>
              <a:ea typeface="Inter"/>
              <a:cs typeface="Inter"/>
              <a:sym typeface="Inter"/>
            </a:endParaRPr>
          </a:p>
          <a:p>
            <a:pPr marL="253382" lvl="1" indent="-126691" algn="l">
              <a:lnSpc>
                <a:spcPts val="1326"/>
              </a:lnSpc>
              <a:buFont typeface="Arial"/>
              <a:buChar char="•"/>
            </a:pPr>
            <a:r>
              <a:rPr lang="en-US" sz="1173" spc="29">
                <a:solidFill>
                  <a:srgbClr val="262674"/>
                </a:solidFill>
                <a:latin typeface="Inter"/>
                <a:ea typeface="Inter"/>
                <a:cs typeface="Inter"/>
                <a:sym typeface="Inter"/>
              </a:rPr>
              <a:t>PROMOTIONNELLE</a:t>
            </a:r>
          </a:p>
          <a:p>
            <a:pPr algn="l">
              <a:lnSpc>
                <a:spcPts val="1326"/>
              </a:lnSpc>
            </a:pPr>
            <a:endParaRPr lang="en-US" sz="1173" spc="29">
              <a:solidFill>
                <a:srgbClr val="262674"/>
              </a:solidFill>
              <a:latin typeface="Inter"/>
              <a:ea typeface="Inter"/>
              <a:cs typeface="Inter"/>
              <a:sym typeface="Inter"/>
            </a:endParaRPr>
          </a:p>
          <a:p>
            <a:pPr marL="253382" lvl="1" indent="-126691" algn="l">
              <a:lnSpc>
                <a:spcPts val="1326"/>
              </a:lnSpc>
              <a:buFont typeface="Arial"/>
              <a:buChar char="•"/>
            </a:pPr>
            <a:r>
              <a:rPr lang="en-US" sz="1173" spc="29">
                <a:solidFill>
                  <a:srgbClr val="262674"/>
                </a:solidFill>
                <a:latin typeface="Inter"/>
                <a:ea typeface="Inter"/>
                <a:cs typeface="Inter"/>
                <a:sym typeface="Inter"/>
              </a:rPr>
              <a:t>ECONOMIQUE</a:t>
            </a:r>
          </a:p>
          <a:p>
            <a:pPr algn="l">
              <a:lnSpc>
                <a:spcPts val="1326"/>
              </a:lnSpc>
            </a:pPr>
            <a:endParaRPr lang="en-US" sz="1173" spc="29">
              <a:solidFill>
                <a:srgbClr val="262674"/>
              </a:solidFill>
              <a:latin typeface="Inter"/>
              <a:ea typeface="Inter"/>
              <a:cs typeface="Inter"/>
              <a:sym typeface="Inter"/>
            </a:endParaRPr>
          </a:p>
          <a:p>
            <a:pPr marL="253382" lvl="1" indent="-126691" algn="l">
              <a:lnSpc>
                <a:spcPts val="1326"/>
              </a:lnSpc>
              <a:buFont typeface="Arial"/>
              <a:buChar char="•"/>
            </a:pPr>
            <a:r>
              <a:rPr lang="en-US" sz="1173" spc="29">
                <a:solidFill>
                  <a:srgbClr val="262674"/>
                </a:solidFill>
                <a:latin typeface="Inter"/>
                <a:ea typeface="Inter"/>
                <a:cs typeface="Inter"/>
                <a:sym typeface="Inter"/>
              </a:rPr>
              <a:t>SOCIETALE</a:t>
            </a:r>
          </a:p>
          <a:p>
            <a:pPr algn="l">
              <a:lnSpc>
                <a:spcPts val="1326"/>
              </a:lnSpc>
            </a:pPr>
            <a:endParaRPr lang="en-US" sz="1173" spc="29">
              <a:solidFill>
                <a:srgbClr val="262674"/>
              </a:solidFill>
              <a:latin typeface="Inter"/>
              <a:ea typeface="Inter"/>
              <a:cs typeface="Inter"/>
              <a:sym typeface="Inter"/>
            </a:endParaRPr>
          </a:p>
          <a:p>
            <a:pPr marL="253382" lvl="1" indent="-126691" algn="l">
              <a:lnSpc>
                <a:spcPts val="1326"/>
              </a:lnSpc>
              <a:buFont typeface="Arial"/>
              <a:buChar char="•"/>
            </a:pPr>
            <a:r>
              <a:rPr lang="en-US" sz="1173" spc="29">
                <a:solidFill>
                  <a:srgbClr val="262674"/>
                </a:solidFill>
                <a:latin typeface="Inter"/>
                <a:ea typeface="Inter"/>
                <a:cs typeface="Inter"/>
                <a:sym typeface="Inter"/>
              </a:rPr>
              <a:t>REGLEMENTAIRE</a:t>
            </a:r>
          </a:p>
          <a:p>
            <a:pPr algn="l">
              <a:lnSpc>
                <a:spcPts val="1326"/>
              </a:lnSpc>
            </a:pPr>
            <a:endParaRPr lang="en-US" sz="1173" spc="29">
              <a:solidFill>
                <a:srgbClr val="262674"/>
              </a:solidFill>
              <a:latin typeface="Inter"/>
              <a:ea typeface="Inter"/>
              <a:cs typeface="Inter"/>
              <a:sym typeface="Inter"/>
            </a:endParaRPr>
          </a:p>
          <a:p>
            <a:pPr marL="253382" lvl="1" indent="-126691" algn="l">
              <a:lnSpc>
                <a:spcPts val="1326"/>
              </a:lnSpc>
              <a:buFont typeface="Arial"/>
              <a:buChar char="•"/>
            </a:pPr>
            <a:r>
              <a:rPr lang="en-US" sz="1173" spc="29">
                <a:solidFill>
                  <a:srgbClr val="262674"/>
                </a:solidFill>
                <a:latin typeface="Inter"/>
                <a:ea typeface="Inter"/>
                <a:cs typeface="Inter"/>
                <a:sym typeface="Inter"/>
              </a:rPr>
              <a:t>ORGANISATIONNELLE</a:t>
            </a:r>
          </a:p>
          <a:p>
            <a:pPr algn="l">
              <a:lnSpc>
                <a:spcPts val="1326"/>
              </a:lnSpc>
            </a:pPr>
            <a:endParaRPr lang="en-US" sz="1173" spc="29">
              <a:solidFill>
                <a:srgbClr val="262674"/>
              </a:solidFill>
              <a:latin typeface="Inter"/>
              <a:ea typeface="Inter"/>
              <a:cs typeface="Inter"/>
              <a:sym typeface="Inter"/>
            </a:endParaRPr>
          </a:p>
          <a:p>
            <a:pPr marL="253382" lvl="1" indent="-126691" algn="l">
              <a:lnSpc>
                <a:spcPts val="1326"/>
              </a:lnSpc>
              <a:buFont typeface="Arial"/>
              <a:buChar char="•"/>
            </a:pPr>
            <a:r>
              <a:rPr lang="en-US" sz="1173" spc="29">
                <a:solidFill>
                  <a:srgbClr val="262674"/>
                </a:solidFill>
                <a:latin typeface="Inter"/>
                <a:ea typeface="Inter"/>
                <a:cs typeface="Inter"/>
                <a:sym typeface="Inter"/>
              </a:rPr>
              <a:t>DISCIPLINES ASSOCIEES</a:t>
            </a:r>
          </a:p>
        </p:txBody>
      </p:sp>
      <p:sp>
        <p:nvSpPr>
          <p:cNvPr id="32" name="TextBox 32"/>
          <p:cNvSpPr txBox="1"/>
          <p:nvPr/>
        </p:nvSpPr>
        <p:spPr>
          <a:xfrm>
            <a:off x="4549425" y="3732778"/>
            <a:ext cx="527735" cy="280670"/>
          </a:xfrm>
          <a:prstGeom prst="rect">
            <a:avLst/>
          </a:prstGeom>
        </p:spPr>
        <p:txBody>
          <a:bodyPr lIns="0" tIns="0" rIns="0" bIns="0" rtlCol="0" anchor="t">
            <a:spAutoFit/>
          </a:bodyPr>
          <a:lstStyle/>
          <a:p>
            <a:pPr algn="r">
              <a:lnSpc>
                <a:spcPts val="2379"/>
              </a:lnSpc>
            </a:pPr>
            <a:r>
              <a:rPr lang="en-US" sz="1699" spc="42">
                <a:solidFill>
                  <a:srgbClr val="262674"/>
                </a:solidFill>
                <a:latin typeface="Anton"/>
                <a:ea typeface="Anton"/>
                <a:cs typeface="Anton"/>
                <a:sym typeface="Anton"/>
              </a:rPr>
              <a:t>2 000</a:t>
            </a:r>
          </a:p>
        </p:txBody>
      </p:sp>
      <p:sp>
        <p:nvSpPr>
          <p:cNvPr id="33" name="TextBox 33"/>
          <p:cNvSpPr txBox="1"/>
          <p:nvPr/>
        </p:nvSpPr>
        <p:spPr>
          <a:xfrm>
            <a:off x="4246948" y="4347453"/>
            <a:ext cx="844754" cy="280670"/>
          </a:xfrm>
          <a:prstGeom prst="rect">
            <a:avLst/>
          </a:prstGeom>
        </p:spPr>
        <p:txBody>
          <a:bodyPr lIns="0" tIns="0" rIns="0" bIns="0" rtlCol="0" anchor="t">
            <a:spAutoFit/>
          </a:bodyPr>
          <a:lstStyle/>
          <a:p>
            <a:pPr algn="r">
              <a:lnSpc>
                <a:spcPts val="2379"/>
              </a:lnSpc>
            </a:pPr>
            <a:r>
              <a:rPr lang="en-US" sz="1699" spc="42">
                <a:solidFill>
                  <a:srgbClr val="262674"/>
                </a:solidFill>
                <a:latin typeface="Anton"/>
                <a:ea typeface="Anton"/>
                <a:cs typeface="Anton"/>
                <a:sym typeface="Anton"/>
              </a:rPr>
              <a:t>245 000</a:t>
            </a:r>
          </a:p>
        </p:txBody>
      </p:sp>
      <p:sp>
        <p:nvSpPr>
          <p:cNvPr id="34" name="TextBox 34"/>
          <p:cNvSpPr txBox="1"/>
          <p:nvPr/>
        </p:nvSpPr>
        <p:spPr>
          <a:xfrm>
            <a:off x="4813293" y="4878504"/>
            <a:ext cx="263867" cy="280670"/>
          </a:xfrm>
          <a:prstGeom prst="rect">
            <a:avLst/>
          </a:prstGeom>
        </p:spPr>
        <p:txBody>
          <a:bodyPr lIns="0" tIns="0" rIns="0" bIns="0" rtlCol="0" anchor="t">
            <a:spAutoFit/>
          </a:bodyPr>
          <a:lstStyle/>
          <a:p>
            <a:pPr algn="r">
              <a:lnSpc>
                <a:spcPts val="2379"/>
              </a:lnSpc>
            </a:pPr>
            <a:r>
              <a:rPr lang="en-US" sz="1699" spc="42">
                <a:solidFill>
                  <a:srgbClr val="262674"/>
                </a:solidFill>
                <a:latin typeface="Anton"/>
                <a:ea typeface="Anton"/>
                <a:cs typeface="Anton"/>
                <a:sym typeface="Anton"/>
              </a:rPr>
              <a:t>70</a:t>
            </a:r>
          </a:p>
        </p:txBody>
      </p:sp>
      <p:sp>
        <p:nvSpPr>
          <p:cNvPr id="35" name="TextBox 35"/>
          <p:cNvSpPr txBox="1"/>
          <p:nvPr/>
        </p:nvSpPr>
        <p:spPr>
          <a:xfrm>
            <a:off x="6312265" y="3732778"/>
            <a:ext cx="527735" cy="280670"/>
          </a:xfrm>
          <a:prstGeom prst="rect">
            <a:avLst/>
          </a:prstGeom>
        </p:spPr>
        <p:txBody>
          <a:bodyPr lIns="0" tIns="0" rIns="0" bIns="0" rtlCol="0" anchor="t">
            <a:spAutoFit/>
          </a:bodyPr>
          <a:lstStyle/>
          <a:p>
            <a:pPr algn="r">
              <a:lnSpc>
                <a:spcPts val="2379"/>
              </a:lnSpc>
            </a:pPr>
            <a:r>
              <a:rPr lang="en-US" sz="1699" spc="42">
                <a:solidFill>
                  <a:srgbClr val="262674"/>
                </a:solidFill>
                <a:latin typeface="Anton"/>
                <a:ea typeface="Anton"/>
                <a:cs typeface="Anton"/>
                <a:sym typeface="Anton"/>
              </a:rPr>
              <a:t>3 600</a:t>
            </a:r>
          </a:p>
        </p:txBody>
      </p:sp>
      <p:sp>
        <p:nvSpPr>
          <p:cNvPr id="36" name="TextBox 36"/>
          <p:cNvSpPr txBox="1"/>
          <p:nvPr/>
        </p:nvSpPr>
        <p:spPr>
          <a:xfrm>
            <a:off x="6247165" y="4333166"/>
            <a:ext cx="678079" cy="280670"/>
          </a:xfrm>
          <a:prstGeom prst="rect">
            <a:avLst/>
          </a:prstGeom>
        </p:spPr>
        <p:txBody>
          <a:bodyPr lIns="0" tIns="0" rIns="0" bIns="0" rtlCol="0" anchor="t">
            <a:spAutoFit/>
          </a:bodyPr>
          <a:lstStyle/>
          <a:p>
            <a:pPr algn="l">
              <a:lnSpc>
                <a:spcPts val="2379"/>
              </a:lnSpc>
            </a:pPr>
            <a:r>
              <a:rPr lang="en-US" sz="1699" spc="42">
                <a:solidFill>
                  <a:srgbClr val="262674"/>
                </a:solidFill>
                <a:latin typeface="Anton"/>
                <a:ea typeface="Anton"/>
                <a:cs typeface="Anton"/>
                <a:sym typeface="Anton"/>
              </a:rPr>
              <a:t>+ 1 000</a:t>
            </a:r>
          </a:p>
        </p:txBody>
      </p:sp>
      <p:sp>
        <p:nvSpPr>
          <p:cNvPr id="37" name="TextBox 37"/>
          <p:cNvSpPr txBox="1"/>
          <p:nvPr/>
        </p:nvSpPr>
        <p:spPr>
          <a:xfrm>
            <a:off x="4147271" y="5387338"/>
            <a:ext cx="347071" cy="628761"/>
          </a:xfrm>
          <a:prstGeom prst="rect">
            <a:avLst/>
          </a:prstGeom>
        </p:spPr>
        <p:txBody>
          <a:bodyPr lIns="0" tIns="0" rIns="0" bIns="0" rtlCol="0" anchor="t">
            <a:spAutoFit/>
          </a:bodyPr>
          <a:lstStyle/>
          <a:p>
            <a:pPr algn="l">
              <a:lnSpc>
                <a:spcPts val="5243"/>
              </a:lnSpc>
            </a:pPr>
            <a:r>
              <a:rPr lang="en-US" sz="3745" spc="93">
                <a:solidFill>
                  <a:srgbClr val="262674"/>
                </a:solidFill>
                <a:latin typeface="Anton"/>
                <a:ea typeface="Anton"/>
                <a:cs typeface="Anton"/>
                <a:sym typeface="Anton"/>
              </a:rPr>
              <a:t>1</a:t>
            </a:r>
          </a:p>
        </p:txBody>
      </p:sp>
      <p:sp>
        <p:nvSpPr>
          <p:cNvPr id="38" name="TextBox 38"/>
          <p:cNvSpPr txBox="1"/>
          <p:nvPr/>
        </p:nvSpPr>
        <p:spPr>
          <a:xfrm>
            <a:off x="4014745" y="3997867"/>
            <a:ext cx="1244195" cy="191135"/>
          </a:xfrm>
          <a:prstGeom prst="rect">
            <a:avLst/>
          </a:prstGeom>
        </p:spPr>
        <p:txBody>
          <a:bodyPr lIns="0" tIns="0" rIns="0" bIns="0" rtlCol="0" anchor="t">
            <a:spAutoFit/>
          </a:bodyPr>
          <a:lstStyle/>
          <a:p>
            <a:pPr algn="r">
              <a:lnSpc>
                <a:spcPts val="1540"/>
              </a:lnSpc>
            </a:pPr>
            <a:r>
              <a:rPr lang="en-US" sz="1100" spc="27">
                <a:solidFill>
                  <a:srgbClr val="262674"/>
                </a:solidFill>
                <a:latin typeface="Inter"/>
                <a:ea typeface="Inter"/>
                <a:cs typeface="Inter"/>
                <a:sym typeface="Inter"/>
              </a:rPr>
              <a:t>CLUBS AFFILIÉS</a:t>
            </a:r>
          </a:p>
        </p:txBody>
      </p:sp>
      <p:sp>
        <p:nvSpPr>
          <p:cNvPr id="39" name="TextBox 39"/>
          <p:cNvSpPr txBox="1"/>
          <p:nvPr/>
        </p:nvSpPr>
        <p:spPr>
          <a:xfrm>
            <a:off x="4014745" y="4657747"/>
            <a:ext cx="1244195" cy="191135"/>
          </a:xfrm>
          <a:prstGeom prst="rect">
            <a:avLst/>
          </a:prstGeom>
        </p:spPr>
        <p:txBody>
          <a:bodyPr lIns="0" tIns="0" rIns="0" bIns="0" rtlCol="0" anchor="t">
            <a:spAutoFit/>
          </a:bodyPr>
          <a:lstStyle/>
          <a:p>
            <a:pPr algn="r">
              <a:lnSpc>
                <a:spcPts val="1540"/>
              </a:lnSpc>
            </a:pPr>
            <a:r>
              <a:rPr lang="en-US" sz="1100" spc="27">
                <a:solidFill>
                  <a:srgbClr val="262674"/>
                </a:solidFill>
                <a:latin typeface="Inter"/>
                <a:ea typeface="Inter"/>
                <a:cs typeface="Inter"/>
                <a:sym typeface="Inter"/>
              </a:rPr>
              <a:t>LICENCIÉS</a:t>
            </a:r>
          </a:p>
        </p:txBody>
      </p:sp>
      <p:sp>
        <p:nvSpPr>
          <p:cNvPr id="40" name="TextBox 40"/>
          <p:cNvSpPr txBox="1"/>
          <p:nvPr/>
        </p:nvSpPr>
        <p:spPr>
          <a:xfrm>
            <a:off x="5625067" y="4022973"/>
            <a:ext cx="1244195" cy="283718"/>
          </a:xfrm>
          <a:prstGeom prst="rect">
            <a:avLst/>
          </a:prstGeom>
        </p:spPr>
        <p:txBody>
          <a:bodyPr lIns="0" tIns="0" rIns="0" bIns="0" rtlCol="0" anchor="t">
            <a:spAutoFit/>
          </a:bodyPr>
          <a:lstStyle/>
          <a:p>
            <a:pPr algn="r">
              <a:lnSpc>
                <a:spcPts val="1111"/>
              </a:lnSpc>
            </a:pPr>
            <a:r>
              <a:rPr lang="en-US" sz="1100" spc="27">
                <a:solidFill>
                  <a:srgbClr val="262674"/>
                </a:solidFill>
                <a:latin typeface="Inter"/>
                <a:ea typeface="Inter"/>
                <a:cs typeface="Inter"/>
                <a:sym typeface="Inter"/>
              </a:rPr>
              <a:t>TOURNOIS ANNUELS</a:t>
            </a:r>
          </a:p>
        </p:txBody>
      </p:sp>
      <p:sp>
        <p:nvSpPr>
          <p:cNvPr id="41" name="TextBox 41"/>
          <p:cNvSpPr txBox="1"/>
          <p:nvPr/>
        </p:nvSpPr>
        <p:spPr>
          <a:xfrm>
            <a:off x="3936122" y="5159174"/>
            <a:ext cx="1335484" cy="191135"/>
          </a:xfrm>
          <a:prstGeom prst="rect">
            <a:avLst/>
          </a:prstGeom>
        </p:spPr>
        <p:txBody>
          <a:bodyPr lIns="0" tIns="0" rIns="0" bIns="0" rtlCol="0" anchor="t">
            <a:spAutoFit/>
          </a:bodyPr>
          <a:lstStyle/>
          <a:p>
            <a:pPr algn="r">
              <a:lnSpc>
                <a:spcPts val="1540"/>
              </a:lnSpc>
            </a:pPr>
            <a:r>
              <a:rPr lang="en-US" sz="1100" spc="27">
                <a:solidFill>
                  <a:srgbClr val="262674"/>
                </a:solidFill>
                <a:latin typeface="Inter"/>
                <a:ea typeface="Inter"/>
                <a:cs typeface="Inter"/>
                <a:sym typeface="Inter"/>
              </a:rPr>
              <a:t>PROFESSIONNELS</a:t>
            </a:r>
          </a:p>
        </p:txBody>
      </p:sp>
      <p:sp>
        <p:nvSpPr>
          <p:cNvPr id="42" name="TextBox 42"/>
          <p:cNvSpPr txBox="1"/>
          <p:nvPr/>
        </p:nvSpPr>
        <p:spPr>
          <a:xfrm>
            <a:off x="5625067" y="4623361"/>
            <a:ext cx="1244195" cy="283718"/>
          </a:xfrm>
          <a:prstGeom prst="rect">
            <a:avLst/>
          </a:prstGeom>
        </p:spPr>
        <p:txBody>
          <a:bodyPr lIns="0" tIns="0" rIns="0" bIns="0" rtlCol="0" anchor="t">
            <a:spAutoFit/>
          </a:bodyPr>
          <a:lstStyle/>
          <a:p>
            <a:pPr algn="r">
              <a:lnSpc>
                <a:spcPts val="1111"/>
              </a:lnSpc>
            </a:pPr>
            <a:r>
              <a:rPr lang="en-US" sz="1100" spc="27">
                <a:solidFill>
                  <a:srgbClr val="262674"/>
                </a:solidFill>
                <a:latin typeface="Inter"/>
                <a:ea typeface="Inter"/>
                <a:cs typeface="Inter"/>
                <a:sym typeface="Inter"/>
              </a:rPr>
              <a:t>ÉCOLES DE BAD LABELLISÉES</a:t>
            </a:r>
          </a:p>
        </p:txBody>
      </p:sp>
      <p:sp>
        <p:nvSpPr>
          <p:cNvPr id="43" name="TextBox 43"/>
          <p:cNvSpPr txBox="1"/>
          <p:nvPr/>
        </p:nvSpPr>
        <p:spPr>
          <a:xfrm>
            <a:off x="4423090" y="5531284"/>
            <a:ext cx="2274286" cy="417068"/>
          </a:xfrm>
          <a:prstGeom prst="rect">
            <a:avLst/>
          </a:prstGeom>
        </p:spPr>
        <p:txBody>
          <a:bodyPr lIns="0" tIns="0" rIns="0" bIns="0" rtlCol="0" anchor="t">
            <a:spAutoFit/>
          </a:bodyPr>
          <a:lstStyle/>
          <a:p>
            <a:pPr algn="l">
              <a:lnSpc>
                <a:spcPts val="1111"/>
              </a:lnSpc>
            </a:pPr>
            <a:r>
              <a:rPr lang="en-US" sz="1100" spc="27">
                <a:solidFill>
                  <a:srgbClr val="262674"/>
                </a:solidFill>
                <a:latin typeface="Inter"/>
                <a:ea typeface="Inter"/>
                <a:cs typeface="Inter"/>
                <a:sym typeface="Inter"/>
              </a:rPr>
              <a:t>SPORT SCOLAIRE</a:t>
            </a:r>
          </a:p>
          <a:p>
            <a:pPr algn="l">
              <a:lnSpc>
                <a:spcPts val="1111"/>
              </a:lnSpc>
            </a:pPr>
            <a:r>
              <a:rPr lang="en-US" sz="1100" spc="27">
                <a:solidFill>
                  <a:srgbClr val="262674"/>
                </a:solidFill>
                <a:latin typeface="Inter"/>
                <a:ea typeface="Inter"/>
                <a:cs typeface="Inter"/>
                <a:sym typeface="Inter"/>
              </a:rPr>
              <a:t>SPORT MIXTE</a:t>
            </a:r>
          </a:p>
          <a:p>
            <a:pPr algn="l">
              <a:lnSpc>
                <a:spcPts val="1111"/>
              </a:lnSpc>
            </a:pPr>
            <a:r>
              <a:rPr lang="en-US" sz="1100" spc="27">
                <a:solidFill>
                  <a:srgbClr val="262674"/>
                </a:solidFill>
                <a:latin typeface="Inter"/>
                <a:ea typeface="Inter"/>
                <a:cs typeface="Inter"/>
                <a:sym typeface="Inter"/>
              </a:rPr>
              <a:t>SPORT OLYMPIQUE</a:t>
            </a:r>
          </a:p>
        </p:txBody>
      </p:sp>
      <p:sp>
        <p:nvSpPr>
          <p:cNvPr id="44" name="TextBox 44"/>
          <p:cNvSpPr txBox="1"/>
          <p:nvPr/>
        </p:nvSpPr>
        <p:spPr>
          <a:xfrm>
            <a:off x="3972149" y="6197074"/>
            <a:ext cx="3099665" cy="417068"/>
          </a:xfrm>
          <a:prstGeom prst="rect">
            <a:avLst/>
          </a:prstGeom>
        </p:spPr>
        <p:txBody>
          <a:bodyPr lIns="0" tIns="0" rIns="0" bIns="0" rtlCol="0" anchor="t">
            <a:spAutoFit/>
          </a:bodyPr>
          <a:lstStyle/>
          <a:p>
            <a:pPr algn="l">
              <a:lnSpc>
                <a:spcPts val="1111"/>
              </a:lnSpc>
            </a:pPr>
            <a:r>
              <a:rPr lang="en-US" sz="1100" spc="27">
                <a:solidFill>
                  <a:srgbClr val="262674"/>
                </a:solidFill>
                <a:latin typeface="Inter"/>
                <a:ea typeface="Inter"/>
                <a:cs typeface="Inter"/>
                <a:sym typeface="Inter"/>
              </a:rPr>
              <a:t>DES </a:t>
            </a:r>
            <a:r>
              <a:rPr lang="en-US" sz="1100" b="1" spc="27">
                <a:solidFill>
                  <a:srgbClr val="262674"/>
                </a:solidFill>
                <a:latin typeface="Inter Bold"/>
                <a:ea typeface="Inter Bold"/>
                <a:cs typeface="Inter Bold"/>
                <a:sym typeface="Inter Bold"/>
              </a:rPr>
              <a:t>DIZAINES </a:t>
            </a:r>
            <a:r>
              <a:rPr lang="en-US" sz="1100" spc="27">
                <a:solidFill>
                  <a:srgbClr val="262674"/>
                </a:solidFill>
                <a:latin typeface="Inter"/>
                <a:ea typeface="Inter"/>
                <a:cs typeface="Inter"/>
                <a:sym typeface="Inter"/>
              </a:rPr>
              <a:t>DE FORMATS DE PARTIQUES</a:t>
            </a:r>
          </a:p>
          <a:p>
            <a:pPr algn="l">
              <a:lnSpc>
                <a:spcPts val="1111"/>
              </a:lnSpc>
            </a:pPr>
            <a:endParaRPr lang="en-US" sz="1100" spc="27">
              <a:solidFill>
                <a:srgbClr val="262674"/>
              </a:solidFill>
              <a:latin typeface="Inter"/>
              <a:ea typeface="Inter"/>
              <a:cs typeface="Inter"/>
              <a:sym typeface="Inter"/>
            </a:endParaRPr>
          </a:p>
          <a:p>
            <a:pPr algn="l">
              <a:lnSpc>
                <a:spcPts val="1111"/>
              </a:lnSpc>
            </a:pPr>
            <a:r>
              <a:rPr lang="en-US" sz="1100" b="1" spc="27">
                <a:solidFill>
                  <a:srgbClr val="262674"/>
                </a:solidFill>
                <a:latin typeface="Inter Bold"/>
                <a:ea typeface="Inter Bold"/>
                <a:cs typeface="Inter Bold"/>
                <a:sym typeface="Inter Bold"/>
              </a:rPr>
              <a:t>AUTANT </a:t>
            </a:r>
            <a:r>
              <a:rPr lang="en-US" sz="1100" spc="27">
                <a:solidFill>
                  <a:srgbClr val="262674"/>
                </a:solidFill>
                <a:latin typeface="Inter"/>
                <a:ea typeface="Inter"/>
                <a:cs typeface="Inter"/>
                <a:sym typeface="Inter"/>
              </a:rPr>
              <a:t>DE RAISONS DE JOUER AU BAD !</a:t>
            </a:r>
          </a:p>
        </p:txBody>
      </p:sp>
      <p:sp>
        <p:nvSpPr>
          <p:cNvPr id="45" name="TextBox 45"/>
          <p:cNvSpPr txBox="1"/>
          <p:nvPr/>
        </p:nvSpPr>
        <p:spPr>
          <a:xfrm>
            <a:off x="-3264868" y="6528581"/>
            <a:ext cx="5119043" cy="355418"/>
          </a:xfrm>
          <a:prstGeom prst="rect">
            <a:avLst/>
          </a:prstGeom>
        </p:spPr>
        <p:txBody>
          <a:bodyPr lIns="0" tIns="0" rIns="0" bIns="0" rtlCol="0" anchor="t">
            <a:spAutoFit/>
          </a:bodyPr>
          <a:lstStyle/>
          <a:p>
            <a:pPr algn="r">
              <a:lnSpc>
                <a:spcPts val="2985"/>
              </a:lnSpc>
            </a:pPr>
            <a:r>
              <a:rPr lang="en-US" sz="2132" b="1" spc="-144">
                <a:solidFill>
                  <a:srgbClr val="E2011B"/>
                </a:solidFill>
                <a:latin typeface="Cardo Bold"/>
                <a:ea typeface="Cardo Bold"/>
                <a:cs typeface="Cardo Bold"/>
                <a:sym typeface="Cardo Bold"/>
              </a:rPr>
              <a:t>Temps Forts</a:t>
            </a:r>
          </a:p>
        </p:txBody>
      </p:sp>
      <p:sp>
        <p:nvSpPr>
          <p:cNvPr id="46" name="TextBox 46"/>
          <p:cNvSpPr txBox="1"/>
          <p:nvPr/>
        </p:nvSpPr>
        <p:spPr>
          <a:xfrm>
            <a:off x="1313019" y="9454867"/>
            <a:ext cx="468326" cy="108012"/>
          </a:xfrm>
          <a:prstGeom prst="rect">
            <a:avLst/>
          </a:prstGeom>
        </p:spPr>
        <p:txBody>
          <a:bodyPr lIns="0" tIns="0" rIns="0" bIns="0" rtlCol="0" anchor="t">
            <a:spAutoFit/>
          </a:bodyPr>
          <a:lstStyle/>
          <a:p>
            <a:pPr algn="ctr">
              <a:lnSpc>
                <a:spcPts val="865"/>
              </a:lnSpc>
            </a:pPr>
            <a:r>
              <a:rPr lang="en-US" sz="618" b="1" spc="15">
                <a:solidFill>
                  <a:srgbClr val="6D6D87"/>
                </a:solidFill>
                <a:latin typeface="Inter Bold"/>
                <a:ea typeface="Inter Bold"/>
                <a:cs typeface="Inter Bold"/>
                <a:sym typeface="Inter Bold"/>
              </a:rPr>
              <a:t>ffbad.org</a:t>
            </a:r>
          </a:p>
        </p:txBody>
      </p:sp>
      <p:sp>
        <p:nvSpPr>
          <p:cNvPr id="47" name="TextBox 47"/>
          <p:cNvSpPr txBox="1"/>
          <p:nvPr/>
        </p:nvSpPr>
        <p:spPr>
          <a:xfrm>
            <a:off x="2395444" y="9454867"/>
            <a:ext cx="468326" cy="108012"/>
          </a:xfrm>
          <a:prstGeom prst="rect">
            <a:avLst/>
          </a:prstGeom>
        </p:spPr>
        <p:txBody>
          <a:bodyPr lIns="0" tIns="0" rIns="0" bIns="0" rtlCol="0" anchor="t">
            <a:spAutoFit/>
          </a:bodyPr>
          <a:lstStyle/>
          <a:p>
            <a:pPr algn="ctr">
              <a:lnSpc>
                <a:spcPts val="865"/>
              </a:lnSpc>
            </a:pPr>
            <a:r>
              <a:rPr lang="en-US" sz="618" b="1" spc="15">
                <a:solidFill>
                  <a:srgbClr val="6D6D87"/>
                </a:solidFill>
                <a:latin typeface="Inter Bold"/>
                <a:ea typeface="Inter Bold"/>
                <a:cs typeface="Inter Bold"/>
                <a:sym typeface="Inter Bold"/>
              </a:rPr>
              <a:t>FFBaD</a:t>
            </a:r>
          </a:p>
        </p:txBody>
      </p:sp>
      <p:sp>
        <p:nvSpPr>
          <p:cNvPr id="48" name="TextBox 48"/>
          <p:cNvSpPr txBox="1"/>
          <p:nvPr/>
        </p:nvSpPr>
        <p:spPr>
          <a:xfrm>
            <a:off x="3557456" y="9454867"/>
            <a:ext cx="468326" cy="108012"/>
          </a:xfrm>
          <a:prstGeom prst="rect">
            <a:avLst/>
          </a:prstGeom>
        </p:spPr>
        <p:txBody>
          <a:bodyPr lIns="0" tIns="0" rIns="0" bIns="0" rtlCol="0" anchor="t">
            <a:spAutoFit/>
          </a:bodyPr>
          <a:lstStyle/>
          <a:p>
            <a:pPr algn="ctr">
              <a:lnSpc>
                <a:spcPts val="865"/>
              </a:lnSpc>
            </a:pPr>
            <a:r>
              <a:rPr lang="en-US" sz="618" b="1" spc="15">
                <a:solidFill>
                  <a:srgbClr val="6D6D87"/>
                </a:solidFill>
                <a:latin typeface="Inter Bold"/>
                <a:ea typeface="Inter Bold"/>
                <a:cs typeface="Inter Bold"/>
                <a:sym typeface="Inter Bold"/>
              </a:rPr>
              <a:t>ffbad</a:t>
            </a:r>
          </a:p>
        </p:txBody>
      </p:sp>
      <p:sp>
        <p:nvSpPr>
          <p:cNvPr id="49" name="TextBox 49"/>
          <p:cNvSpPr txBox="1"/>
          <p:nvPr/>
        </p:nvSpPr>
        <p:spPr>
          <a:xfrm>
            <a:off x="4663957" y="9454867"/>
            <a:ext cx="468326" cy="108012"/>
          </a:xfrm>
          <a:prstGeom prst="rect">
            <a:avLst/>
          </a:prstGeom>
        </p:spPr>
        <p:txBody>
          <a:bodyPr lIns="0" tIns="0" rIns="0" bIns="0" rtlCol="0" anchor="t">
            <a:spAutoFit/>
          </a:bodyPr>
          <a:lstStyle/>
          <a:p>
            <a:pPr algn="ctr">
              <a:lnSpc>
                <a:spcPts val="865"/>
              </a:lnSpc>
            </a:pPr>
            <a:r>
              <a:rPr lang="en-US" sz="618" b="1" spc="15">
                <a:solidFill>
                  <a:srgbClr val="6D6D87"/>
                </a:solidFill>
                <a:latin typeface="Inter Bold"/>
                <a:ea typeface="Inter Bold"/>
                <a:cs typeface="Inter Bold"/>
                <a:sym typeface="Inter Bold"/>
              </a:rPr>
              <a:t>FFBaD</a:t>
            </a:r>
          </a:p>
        </p:txBody>
      </p:sp>
      <p:sp>
        <p:nvSpPr>
          <p:cNvPr id="50" name="TextBox 50"/>
          <p:cNvSpPr txBox="1"/>
          <p:nvPr/>
        </p:nvSpPr>
        <p:spPr>
          <a:xfrm>
            <a:off x="5258940" y="9454867"/>
            <a:ext cx="1545060" cy="108012"/>
          </a:xfrm>
          <a:prstGeom prst="rect">
            <a:avLst/>
          </a:prstGeom>
        </p:spPr>
        <p:txBody>
          <a:bodyPr lIns="0" tIns="0" rIns="0" bIns="0" rtlCol="0" anchor="t">
            <a:spAutoFit/>
          </a:bodyPr>
          <a:lstStyle/>
          <a:p>
            <a:pPr algn="r">
              <a:lnSpc>
                <a:spcPts val="865"/>
              </a:lnSpc>
            </a:pPr>
            <a:r>
              <a:rPr lang="en-US" sz="618" b="1" spc="15">
                <a:solidFill>
                  <a:srgbClr val="6D6D87"/>
                </a:solidFill>
                <a:latin typeface="Inter Bold"/>
                <a:ea typeface="Inter Bold"/>
                <a:cs typeface="Inter Bold"/>
                <a:sym typeface="Inter Bold"/>
              </a:rPr>
              <a:t>Fédération Française de Badminton</a:t>
            </a:r>
          </a:p>
        </p:txBody>
      </p:sp>
      <p:pic>
        <p:nvPicPr>
          <p:cNvPr id="51" name="Picture 51"/>
          <p:cNvPicPr>
            <a:picLocks noChangeAspect="1"/>
          </p:cNvPicPr>
          <p:nvPr/>
        </p:nvPicPr>
        <p:blipFill>
          <a:blip r:embed="rId7"/>
          <a:stretch>
            <a:fillRect/>
          </a:stretch>
        </p:blipFill>
        <p:spPr>
          <a:xfrm>
            <a:off x="2735767" y="5810348"/>
            <a:ext cx="998173" cy="998173"/>
          </a:xfrm>
          <a:prstGeom prst="rect">
            <a:avLst/>
          </a:prstGeom>
        </p:spPr>
      </p:pic>
      <p:sp>
        <p:nvSpPr>
          <p:cNvPr id="52" name="TextBox 52"/>
          <p:cNvSpPr txBox="1"/>
          <p:nvPr/>
        </p:nvSpPr>
        <p:spPr>
          <a:xfrm>
            <a:off x="571457" y="5868769"/>
            <a:ext cx="2411584" cy="460864"/>
          </a:xfrm>
          <a:prstGeom prst="rect">
            <a:avLst/>
          </a:prstGeom>
        </p:spPr>
        <p:txBody>
          <a:bodyPr lIns="0" tIns="0" rIns="0" bIns="0" rtlCol="0" anchor="t">
            <a:spAutoFit/>
          </a:bodyPr>
          <a:lstStyle/>
          <a:p>
            <a:pPr algn="l">
              <a:lnSpc>
                <a:spcPts val="1898"/>
              </a:lnSpc>
            </a:pPr>
            <a:r>
              <a:rPr lang="en-US" sz="1355" spc="33">
                <a:solidFill>
                  <a:srgbClr val="262674"/>
                </a:solidFill>
                <a:latin typeface="Inter"/>
                <a:ea typeface="Inter"/>
                <a:cs typeface="Inter"/>
                <a:sym typeface="Inter"/>
              </a:rPr>
              <a:t>Consultez le projet de la FFBaD :</a:t>
            </a:r>
          </a:p>
        </p:txBody>
      </p:sp>
      <p:sp>
        <p:nvSpPr>
          <p:cNvPr id="53" name="TextBox 53"/>
          <p:cNvSpPr txBox="1"/>
          <p:nvPr/>
        </p:nvSpPr>
        <p:spPr>
          <a:xfrm>
            <a:off x="3452041" y="8219673"/>
            <a:ext cx="1042301" cy="253525"/>
          </a:xfrm>
          <a:prstGeom prst="rect">
            <a:avLst/>
          </a:prstGeom>
        </p:spPr>
        <p:txBody>
          <a:bodyPr lIns="0" tIns="0" rIns="0" bIns="0" rtlCol="0" anchor="t">
            <a:spAutoFit/>
          </a:bodyPr>
          <a:lstStyle/>
          <a:p>
            <a:pPr algn="ctr">
              <a:lnSpc>
                <a:spcPts val="1005"/>
              </a:lnSpc>
            </a:pPr>
            <a:r>
              <a:rPr lang="en-US" sz="718" b="1" spc="17">
                <a:solidFill>
                  <a:srgbClr val="E2011B"/>
                </a:solidFill>
                <a:latin typeface="Inter Bold"/>
                <a:ea typeface="Inter Bold"/>
                <a:cs typeface="Inter Bold"/>
                <a:sym typeface="Inter Bold"/>
              </a:rPr>
              <a:t>CHAMPIONNATS DE FRANCE ELITE</a:t>
            </a:r>
          </a:p>
        </p:txBody>
      </p:sp>
      <p:sp>
        <p:nvSpPr>
          <p:cNvPr id="54" name="TextBox 54"/>
          <p:cNvSpPr txBox="1"/>
          <p:nvPr/>
        </p:nvSpPr>
        <p:spPr>
          <a:xfrm>
            <a:off x="2078655" y="6899124"/>
            <a:ext cx="1042301" cy="375120"/>
          </a:xfrm>
          <a:prstGeom prst="rect">
            <a:avLst/>
          </a:prstGeom>
        </p:spPr>
        <p:txBody>
          <a:bodyPr lIns="0" tIns="0" rIns="0" bIns="0" rtlCol="0" anchor="t">
            <a:spAutoFit/>
          </a:bodyPr>
          <a:lstStyle/>
          <a:p>
            <a:pPr algn="ctr">
              <a:lnSpc>
                <a:spcPts val="1005"/>
              </a:lnSpc>
            </a:pPr>
            <a:r>
              <a:rPr lang="en-US" sz="718" b="1" spc="17">
                <a:solidFill>
                  <a:srgbClr val="E2011B"/>
                </a:solidFill>
                <a:latin typeface="Inter Bold"/>
                <a:ea typeface="Inter Bold"/>
                <a:cs typeface="Inter Bold"/>
                <a:sym typeface="Inter Bold"/>
              </a:rPr>
              <a:t>CHAMPIONNATS DE FRANCE PARABADMINTON</a:t>
            </a:r>
          </a:p>
        </p:txBody>
      </p:sp>
      <p:sp>
        <p:nvSpPr>
          <p:cNvPr id="55" name="TextBox 55"/>
          <p:cNvSpPr txBox="1"/>
          <p:nvPr/>
        </p:nvSpPr>
        <p:spPr>
          <a:xfrm>
            <a:off x="4714435" y="7002600"/>
            <a:ext cx="1042301" cy="253525"/>
          </a:xfrm>
          <a:prstGeom prst="rect">
            <a:avLst/>
          </a:prstGeom>
        </p:spPr>
        <p:txBody>
          <a:bodyPr lIns="0" tIns="0" rIns="0" bIns="0" rtlCol="0" anchor="t">
            <a:spAutoFit/>
          </a:bodyPr>
          <a:lstStyle/>
          <a:p>
            <a:pPr algn="ctr">
              <a:lnSpc>
                <a:spcPts val="1005"/>
              </a:lnSpc>
            </a:pPr>
            <a:r>
              <a:rPr lang="en-US" sz="718" b="1" spc="17">
                <a:solidFill>
                  <a:srgbClr val="E2011B"/>
                </a:solidFill>
                <a:latin typeface="Inter Bold"/>
                <a:ea typeface="Inter Bold"/>
                <a:cs typeface="Inter Bold"/>
                <a:sym typeface="Inter Bold"/>
              </a:rPr>
              <a:t>CHAMPIONNATS DE FRANCE VETERANS</a:t>
            </a:r>
          </a:p>
        </p:txBody>
      </p:sp>
      <p:sp>
        <p:nvSpPr>
          <p:cNvPr id="56" name="TextBox 56"/>
          <p:cNvSpPr txBox="1"/>
          <p:nvPr/>
        </p:nvSpPr>
        <p:spPr>
          <a:xfrm>
            <a:off x="6013244" y="8210554"/>
            <a:ext cx="1042301" cy="253525"/>
          </a:xfrm>
          <a:prstGeom prst="rect">
            <a:avLst/>
          </a:prstGeom>
        </p:spPr>
        <p:txBody>
          <a:bodyPr lIns="0" tIns="0" rIns="0" bIns="0" rtlCol="0" anchor="t">
            <a:spAutoFit/>
          </a:bodyPr>
          <a:lstStyle/>
          <a:p>
            <a:pPr algn="ctr">
              <a:lnSpc>
                <a:spcPts val="1005"/>
              </a:lnSpc>
            </a:pPr>
            <a:r>
              <a:rPr lang="en-US" sz="718" b="1" spc="17">
                <a:solidFill>
                  <a:srgbClr val="E2011B"/>
                </a:solidFill>
                <a:latin typeface="Inter Bold"/>
                <a:ea typeface="Inter Bold"/>
                <a:cs typeface="Inter Bold"/>
                <a:sym typeface="Inter Bold"/>
              </a:rPr>
              <a:t>CHAMPIONNATS DE FRANCE JEUNES</a:t>
            </a:r>
          </a:p>
        </p:txBody>
      </p:sp>
      <p:sp>
        <p:nvSpPr>
          <p:cNvPr id="57" name="TextBox 57"/>
          <p:cNvSpPr txBox="1"/>
          <p:nvPr/>
        </p:nvSpPr>
        <p:spPr>
          <a:xfrm>
            <a:off x="2041218" y="7987377"/>
            <a:ext cx="1117174" cy="253525"/>
          </a:xfrm>
          <a:prstGeom prst="rect">
            <a:avLst/>
          </a:prstGeom>
        </p:spPr>
        <p:txBody>
          <a:bodyPr lIns="0" tIns="0" rIns="0" bIns="0" rtlCol="0" anchor="t">
            <a:spAutoFit/>
          </a:bodyPr>
          <a:lstStyle/>
          <a:p>
            <a:pPr algn="ctr">
              <a:lnSpc>
                <a:spcPts val="1005"/>
              </a:lnSpc>
            </a:pPr>
            <a:r>
              <a:rPr lang="en-US" sz="718" i="1" spc="17">
                <a:solidFill>
                  <a:srgbClr val="262674"/>
                </a:solidFill>
                <a:latin typeface="Inter Italics"/>
                <a:ea typeface="Inter Italics"/>
                <a:cs typeface="Inter Italics"/>
                <a:sym typeface="Inter Italics"/>
              </a:rPr>
              <a:t>16-17 janvier 2027</a:t>
            </a:r>
          </a:p>
          <a:p>
            <a:pPr algn="ctr">
              <a:lnSpc>
                <a:spcPts val="1005"/>
              </a:lnSpc>
            </a:pPr>
            <a:r>
              <a:rPr lang="en-US" sz="718" i="1" spc="17">
                <a:solidFill>
                  <a:srgbClr val="262674"/>
                </a:solidFill>
                <a:latin typeface="Inter Italics"/>
                <a:ea typeface="Inter Italics"/>
                <a:cs typeface="Inter Italics"/>
                <a:sym typeface="Inter Italics"/>
              </a:rPr>
              <a:t>Gien (45)</a:t>
            </a:r>
          </a:p>
        </p:txBody>
      </p:sp>
      <p:sp>
        <p:nvSpPr>
          <p:cNvPr id="58" name="TextBox 58"/>
          <p:cNvSpPr txBox="1"/>
          <p:nvPr/>
        </p:nvSpPr>
        <p:spPr>
          <a:xfrm>
            <a:off x="3377168" y="7259118"/>
            <a:ext cx="1117174" cy="253525"/>
          </a:xfrm>
          <a:prstGeom prst="rect">
            <a:avLst/>
          </a:prstGeom>
        </p:spPr>
        <p:txBody>
          <a:bodyPr lIns="0" tIns="0" rIns="0" bIns="0" rtlCol="0" anchor="t">
            <a:spAutoFit/>
          </a:bodyPr>
          <a:lstStyle/>
          <a:p>
            <a:pPr algn="ctr">
              <a:lnSpc>
                <a:spcPts val="1005"/>
              </a:lnSpc>
            </a:pPr>
            <a:r>
              <a:rPr lang="en-US" sz="718" i="1" spc="17">
                <a:solidFill>
                  <a:srgbClr val="262674"/>
                </a:solidFill>
                <a:latin typeface="Inter Italics"/>
                <a:ea typeface="Inter Italics"/>
                <a:cs typeface="Inter Italics"/>
                <a:sym typeface="Inter Italics"/>
              </a:rPr>
              <a:t>13-14 février 2027</a:t>
            </a:r>
          </a:p>
          <a:p>
            <a:pPr algn="ctr">
              <a:lnSpc>
                <a:spcPts val="1005"/>
              </a:lnSpc>
            </a:pPr>
            <a:r>
              <a:rPr lang="en-US" sz="718" i="1" spc="17">
                <a:solidFill>
                  <a:srgbClr val="262674"/>
                </a:solidFill>
                <a:latin typeface="Inter Italics"/>
                <a:ea typeface="Inter Italics"/>
                <a:cs typeface="Inter Italics"/>
                <a:sym typeface="Inter Italics"/>
              </a:rPr>
              <a:t>Lieu en attente</a:t>
            </a:r>
          </a:p>
        </p:txBody>
      </p:sp>
      <p:sp>
        <p:nvSpPr>
          <p:cNvPr id="59" name="TextBox 59"/>
          <p:cNvSpPr txBox="1"/>
          <p:nvPr/>
        </p:nvSpPr>
        <p:spPr>
          <a:xfrm>
            <a:off x="4727964" y="7985604"/>
            <a:ext cx="1117174" cy="253525"/>
          </a:xfrm>
          <a:prstGeom prst="rect">
            <a:avLst/>
          </a:prstGeom>
        </p:spPr>
        <p:txBody>
          <a:bodyPr lIns="0" tIns="0" rIns="0" bIns="0" rtlCol="0" anchor="t">
            <a:spAutoFit/>
          </a:bodyPr>
          <a:lstStyle/>
          <a:p>
            <a:pPr algn="ctr">
              <a:lnSpc>
                <a:spcPts val="1005"/>
              </a:lnSpc>
            </a:pPr>
            <a:r>
              <a:rPr lang="en-US" sz="718" i="1" spc="17">
                <a:solidFill>
                  <a:srgbClr val="262674"/>
                </a:solidFill>
                <a:latin typeface="Inter Italics"/>
                <a:ea typeface="Inter Italics"/>
                <a:cs typeface="Inter Italics"/>
                <a:sym typeface="Inter Italics"/>
              </a:rPr>
              <a:t>15-16 mai 2027</a:t>
            </a:r>
          </a:p>
          <a:p>
            <a:pPr algn="ctr">
              <a:lnSpc>
                <a:spcPts val="1005"/>
              </a:lnSpc>
            </a:pPr>
            <a:r>
              <a:rPr lang="en-US" sz="718" i="1" spc="17">
                <a:solidFill>
                  <a:srgbClr val="262674"/>
                </a:solidFill>
                <a:latin typeface="Inter Italics"/>
                <a:ea typeface="Inter Italics"/>
                <a:cs typeface="Inter Italics"/>
                <a:sym typeface="Inter Italics"/>
              </a:rPr>
              <a:t>Clermont Ferrand (63)</a:t>
            </a:r>
          </a:p>
        </p:txBody>
      </p:sp>
      <p:sp>
        <p:nvSpPr>
          <p:cNvPr id="60" name="TextBox 60"/>
          <p:cNvSpPr txBox="1"/>
          <p:nvPr/>
        </p:nvSpPr>
        <p:spPr>
          <a:xfrm>
            <a:off x="5990640" y="7259118"/>
            <a:ext cx="1117174" cy="253525"/>
          </a:xfrm>
          <a:prstGeom prst="rect">
            <a:avLst/>
          </a:prstGeom>
        </p:spPr>
        <p:txBody>
          <a:bodyPr lIns="0" tIns="0" rIns="0" bIns="0" rtlCol="0" anchor="t">
            <a:spAutoFit/>
          </a:bodyPr>
          <a:lstStyle/>
          <a:p>
            <a:pPr algn="ctr">
              <a:lnSpc>
                <a:spcPts val="1005"/>
              </a:lnSpc>
            </a:pPr>
            <a:r>
              <a:rPr lang="en-US" sz="718" i="1" spc="17">
                <a:solidFill>
                  <a:srgbClr val="262674"/>
                </a:solidFill>
                <a:latin typeface="Inter Italics"/>
                <a:ea typeface="Inter Italics"/>
                <a:cs typeface="Inter Italics"/>
                <a:sym typeface="Inter Italics"/>
              </a:rPr>
              <a:t>5-6 juin 2027</a:t>
            </a:r>
          </a:p>
          <a:p>
            <a:pPr algn="ctr">
              <a:lnSpc>
                <a:spcPts val="1005"/>
              </a:lnSpc>
            </a:pPr>
            <a:r>
              <a:rPr lang="en-US" sz="718" i="1" spc="17">
                <a:solidFill>
                  <a:srgbClr val="262674"/>
                </a:solidFill>
                <a:latin typeface="Inter Italics"/>
                <a:ea typeface="Inter Italics"/>
                <a:cs typeface="Inter Italics"/>
                <a:sym typeface="Inter Italics"/>
              </a:rPr>
              <a:t>Lieu en attente</a:t>
            </a:r>
          </a:p>
        </p:txBody>
      </p:sp>
      <p:sp>
        <p:nvSpPr>
          <p:cNvPr id="61" name="TextBox 61"/>
          <p:cNvSpPr txBox="1"/>
          <p:nvPr/>
        </p:nvSpPr>
        <p:spPr>
          <a:xfrm>
            <a:off x="762258" y="8212327"/>
            <a:ext cx="1042301" cy="375120"/>
          </a:xfrm>
          <a:prstGeom prst="rect">
            <a:avLst/>
          </a:prstGeom>
        </p:spPr>
        <p:txBody>
          <a:bodyPr lIns="0" tIns="0" rIns="0" bIns="0" rtlCol="0" anchor="t">
            <a:spAutoFit/>
          </a:bodyPr>
          <a:lstStyle/>
          <a:p>
            <a:pPr algn="ctr">
              <a:lnSpc>
                <a:spcPts val="1005"/>
              </a:lnSpc>
            </a:pPr>
            <a:r>
              <a:rPr lang="en-US" sz="718" b="1" spc="17">
                <a:solidFill>
                  <a:srgbClr val="E2011B"/>
                </a:solidFill>
                <a:latin typeface="Inter Bold"/>
                <a:ea typeface="Inter Bold"/>
                <a:cs typeface="Inter Bold"/>
                <a:sym typeface="Inter Bold"/>
              </a:rPr>
              <a:t>YONEX INTERNATIONAUX DE FRANCE</a:t>
            </a:r>
          </a:p>
        </p:txBody>
      </p:sp>
      <p:sp>
        <p:nvSpPr>
          <p:cNvPr id="62" name="TextBox 62"/>
          <p:cNvSpPr txBox="1"/>
          <p:nvPr/>
        </p:nvSpPr>
        <p:spPr>
          <a:xfrm>
            <a:off x="762258" y="7259118"/>
            <a:ext cx="1117174" cy="253525"/>
          </a:xfrm>
          <a:prstGeom prst="rect">
            <a:avLst/>
          </a:prstGeom>
        </p:spPr>
        <p:txBody>
          <a:bodyPr lIns="0" tIns="0" rIns="0" bIns="0" rtlCol="0" anchor="t">
            <a:spAutoFit/>
          </a:bodyPr>
          <a:lstStyle/>
          <a:p>
            <a:pPr algn="ctr">
              <a:lnSpc>
                <a:spcPts val="1005"/>
              </a:lnSpc>
            </a:pPr>
            <a:r>
              <a:rPr lang="en-US" sz="718" i="1" spc="17">
                <a:solidFill>
                  <a:srgbClr val="262674"/>
                </a:solidFill>
                <a:latin typeface="Inter Italics"/>
                <a:ea typeface="Inter Italics"/>
                <a:cs typeface="Inter Italics"/>
                <a:sym typeface="Inter Italics"/>
              </a:rPr>
              <a:t>20-25 octobre 2026</a:t>
            </a:r>
          </a:p>
          <a:p>
            <a:pPr algn="ctr">
              <a:lnSpc>
                <a:spcPts val="1005"/>
              </a:lnSpc>
            </a:pPr>
            <a:r>
              <a:rPr lang="en-US" sz="718" i="1" spc="17">
                <a:solidFill>
                  <a:srgbClr val="262674"/>
                </a:solidFill>
                <a:latin typeface="Inter Italics"/>
                <a:ea typeface="Inter Italics"/>
                <a:cs typeface="Inter Italics"/>
                <a:sym typeface="Inter Italics"/>
              </a:rPr>
              <a:t>Arena Grand Paris (93)</a:t>
            </a:r>
          </a:p>
        </p:txBody>
      </p:sp>
      <p:sp>
        <p:nvSpPr>
          <p:cNvPr id="63" name="TextBox 63"/>
          <p:cNvSpPr txBox="1"/>
          <p:nvPr/>
        </p:nvSpPr>
        <p:spPr>
          <a:xfrm>
            <a:off x="3962639" y="2879330"/>
            <a:ext cx="2841361" cy="191135"/>
          </a:xfrm>
          <a:prstGeom prst="rect">
            <a:avLst/>
          </a:prstGeom>
        </p:spPr>
        <p:txBody>
          <a:bodyPr lIns="0" tIns="0" rIns="0" bIns="0" rtlCol="0" anchor="t">
            <a:spAutoFit/>
          </a:bodyPr>
          <a:lstStyle/>
          <a:p>
            <a:pPr algn="ctr">
              <a:lnSpc>
                <a:spcPts val="1540"/>
              </a:lnSpc>
              <a:spcBef>
                <a:spcPct val="0"/>
              </a:spcBef>
            </a:pPr>
            <a:r>
              <a:rPr lang="en-US" sz="1100" spc="27">
                <a:solidFill>
                  <a:srgbClr val="262674"/>
                </a:solidFill>
                <a:latin typeface="Inter"/>
                <a:ea typeface="Inter"/>
                <a:cs typeface="Inter"/>
                <a:sym typeface="Inter"/>
              </a:rPr>
              <a:t> Franck LAURENT, président de la FFBaD</a:t>
            </a:r>
          </a:p>
        </p:txBody>
      </p:sp>
      <p:sp>
        <p:nvSpPr>
          <p:cNvPr id="64" name="Freeform 64"/>
          <p:cNvSpPr/>
          <p:nvPr/>
        </p:nvSpPr>
        <p:spPr>
          <a:xfrm>
            <a:off x="4494342" y="326470"/>
            <a:ext cx="846489" cy="1045931"/>
          </a:xfrm>
          <a:custGeom>
            <a:avLst/>
            <a:gdLst/>
            <a:ahLst/>
            <a:cxnLst/>
            <a:rect l="l" t="t" r="r" b="b"/>
            <a:pathLst>
              <a:path w="846489" h="1045931">
                <a:moveTo>
                  <a:pt x="0" y="0"/>
                </a:moveTo>
                <a:lnTo>
                  <a:pt x="846489" y="0"/>
                </a:lnTo>
                <a:lnTo>
                  <a:pt x="846489" y="1045931"/>
                </a:lnTo>
                <a:lnTo>
                  <a:pt x="0" y="1045931"/>
                </a:lnTo>
                <a:lnTo>
                  <a:pt x="0" y="0"/>
                </a:lnTo>
                <a:close/>
              </a:path>
            </a:pathLst>
          </a:custGeom>
          <a:blipFill>
            <a:blip r:embed="rId8"/>
            <a:stretch>
              <a:fillRect b="-1164"/>
            </a:stretch>
          </a:blipFill>
        </p:spPr>
        <p:txBody>
          <a:bodyPr/>
          <a:lstStyle/>
          <a:p>
            <a:endParaRPr lang="fr-FR"/>
          </a:p>
        </p:txBody>
      </p:sp>
      <p:grpSp>
        <p:nvGrpSpPr>
          <p:cNvPr id="65" name="Group 65"/>
          <p:cNvGrpSpPr/>
          <p:nvPr/>
        </p:nvGrpSpPr>
        <p:grpSpPr>
          <a:xfrm>
            <a:off x="2395444" y="8903041"/>
            <a:ext cx="491956" cy="491956"/>
            <a:chOff x="0" y="0"/>
            <a:chExt cx="1794294" cy="1794294"/>
          </a:xfrm>
        </p:grpSpPr>
        <p:sp>
          <p:nvSpPr>
            <p:cNvPr id="66" name="Freeform 66"/>
            <p:cNvSpPr/>
            <p:nvPr/>
          </p:nvSpPr>
          <p:spPr>
            <a:xfrm>
              <a:off x="0" y="0"/>
              <a:ext cx="1794256" cy="1794256"/>
            </a:xfrm>
            <a:custGeom>
              <a:avLst/>
              <a:gdLst/>
              <a:ahLst/>
              <a:cxnLst/>
              <a:rect l="l" t="t" r="r" b="b"/>
              <a:pathLst>
                <a:path w="1794256" h="1794256">
                  <a:moveTo>
                    <a:pt x="0" y="0"/>
                  </a:moveTo>
                  <a:lnTo>
                    <a:pt x="1794256" y="0"/>
                  </a:lnTo>
                  <a:lnTo>
                    <a:pt x="1794256" y="1794256"/>
                  </a:lnTo>
                  <a:lnTo>
                    <a:pt x="0" y="1794256"/>
                  </a:lnTo>
                  <a:lnTo>
                    <a:pt x="0" y="0"/>
                  </a:lnTo>
                  <a:close/>
                </a:path>
              </a:pathLst>
            </a:custGeom>
            <a:blipFill>
              <a:blip r:embed="rId9"/>
              <a:stretch>
                <a:fillRect r="-2" b="-2"/>
              </a:stretch>
            </a:blipFill>
          </p:spPr>
          <p:txBody>
            <a:bodyPr/>
            <a:lstStyle/>
            <a:p>
              <a:endParaRPr lang="fr-FR"/>
            </a:p>
          </p:txBody>
        </p:sp>
      </p:grpSp>
      <p:grpSp>
        <p:nvGrpSpPr>
          <p:cNvPr id="67" name="Group 67"/>
          <p:cNvGrpSpPr/>
          <p:nvPr/>
        </p:nvGrpSpPr>
        <p:grpSpPr>
          <a:xfrm>
            <a:off x="3544334" y="8903041"/>
            <a:ext cx="507597" cy="507597"/>
            <a:chOff x="0" y="0"/>
            <a:chExt cx="1851342" cy="1851342"/>
          </a:xfrm>
        </p:grpSpPr>
        <p:sp>
          <p:nvSpPr>
            <p:cNvPr id="68" name="Freeform 68"/>
            <p:cNvSpPr/>
            <p:nvPr/>
          </p:nvSpPr>
          <p:spPr>
            <a:xfrm>
              <a:off x="0" y="0"/>
              <a:ext cx="1851279" cy="1851279"/>
            </a:xfrm>
            <a:custGeom>
              <a:avLst/>
              <a:gdLst/>
              <a:ahLst/>
              <a:cxnLst/>
              <a:rect l="l" t="t" r="r" b="b"/>
              <a:pathLst>
                <a:path w="1851279" h="1851279">
                  <a:moveTo>
                    <a:pt x="0" y="0"/>
                  </a:moveTo>
                  <a:lnTo>
                    <a:pt x="1851279" y="0"/>
                  </a:lnTo>
                  <a:lnTo>
                    <a:pt x="1851279" y="1851279"/>
                  </a:lnTo>
                  <a:lnTo>
                    <a:pt x="0" y="1851279"/>
                  </a:lnTo>
                  <a:lnTo>
                    <a:pt x="0" y="0"/>
                  </a:lnTo>
                  <a:close/>
                </a:path>
              </a:pathLst>
            </a:custGeom>
            <a:blipFill>
              <a:blip r:embed="rId10"/>
              <a:stretch>
                <a:fillRect r="-3" b="-3"/>
              </a:stretch>
            </a:blipFill>
          </p:spPr>
          <p:txBody>
            <a:bodyPr/>
            <a:lstStyle/>
            <a:p>
              <a:endParaRPr lang="fr-FR"/>
            </a:p>
          </p:txBody>
        </p:sp>
      </p:grpSp>
      <p:grpSp>
        <p:nvGrpSpPr>
          <p:cNvPr id="69" name="Group 69"/>
          <p:cNvGrpSpPr/>
          <p:nvPr/>
        </p:nvGrpSpPr>
        <p:grpSpPr>
          <a:xfrm>
            <a:off x="4637618" y="9006149"/>
            <a:ext cx="521004" cy="385446"/>
            <a:chOff x="0" y="0"/>
            <a:chExt cx="1900241" cy="1405825"/>
          </a:xfrm>
        </p:grpSpPr>
        <p:sp>
          <p:nvSpPr>
            <p:cNvPr id="70" name="Freeform 70"/>
            <p:cNvSpPr/>
            <p:nvPr/>
          </p:nvSpPr>
          <p:spPr>
            <a:xfrm>
              <a:off x="0" y="0"/>
              <a:ext cx="1900301" cy="1405763"/>
            </a:xfrm>
            <a:custGeom>
              <a:avLst/>
              <a:gdLst/>
              <a:ahLst/>
              <a:cxnLst/>
              <a:rect l="l" t="t" r="r" b="b"/>
              <a:pathLst>
                <a:path w="1900301" h="1405763">
                  <a:moveTo>
                    <a:pt x="0" y="0"/>
                  </a:moveTo>
                  <a:lnTo>
                    <a:pt x="1900301" y="0"/>
                  </a:lnTo>
                  <a:lnTo>
                    <a:pt x="1900301" y="1405763"/>
                  </a:lnTo>
                  <a:lnTo>
                    <a:pt x="0" y="1405763"/>
                  </a:lnTo>
                  <a:lnTo>
                    <a:pt x="0" y="0"/>
                  </a:lnTo>
                  <a:close/>
                </a:path>
              </a:pathLst>
            </a:custGeom>
            <a:blipFill>
              <a:blip r:embed="rId11"/>
              <a:stretch>
                <a:fillRect l="-50" r="-47" b="-4"/>
              </a:stretch>
            </a:blipFill>
          </p:spPr>
          <p:txBody>
            <a:bodyPr/>
            <a:lstStyle/>
            <a:p>
              <a:endParaRPr lang="fr-FR"/>
            </a:p>
          </p:txBody>
        </p:sp>
      </p:grpSp>
      <p:grpSp>
        <p:nvGrpSpPr>
          <p:cNvPr id="71" name="Group 71"/>
          <p:cNvGrpSpPr/>
          <p:nvPr/>
        </p:nvGrpSpPr>
        <p:grpSpPr>
          <a:xfrm>
            <a:off x="5842487" y="8887028"/>
            <a:ext cx="507597" cy="507597"/>
            <a:chOff x="0" y="0"/>
            <a:chExt cx="1851342" cy="1851342"/>
          </a:xfrm>
        </p:grpSpPr>
        <p:sp>
          <p:nvSpPr>
            <p:cNvPr id="72" name="Freeform 72"/>
            <p:cNvSpPr/>
            <p:nvPr/>
          </p:nvSpPr>
          <p:spPr>
            <a:xfrm>
              <a:off x="0" y="0"/>
              <a:ext cx="1851279" cy="1851279"/>
            </a:xfrm>
            <a:custGeom>
              <a:avLst/>
              <a:gdLst/>
              <a:ahLst/>
              <a:cxnLst/>
              <a:rect l="l" t="t" r="r" b="b"/>
              <a:pathLst>
                <a:path w="1851279" h="1851279">
                  <a:moveTo>
                    <a:pt x="0" y="0"/>
                  </a:moveTo>
                  <a:lnTo>
                    <a:pt x="1851279" y="0"/>
                  </a:lnTo>
                  <a:lnTo>
                    <a:pt x="1851279" y="1851279"/>
                  </a:lnTo>
                  <a:lnTo>
                    <a:pt x="0" y="1851279"/>
                  </a:lnTo>
                  <a:lnTo>
                    <a:pt x="0" y="0"/>
                  </a:lnTo>
                  <a:close/>
                </a:path>
              </a:pathLst>
            </a:custGeom>
            <a:blipFill>
              <a:blip r:embed="rId12"/>
              <a:stretch>
                <a:fillRect r="-3" b="-3"/>
              </a:stretch>
            </a:blipFill>
          </p:spPr>
          <p:txBody>
            <a:bodyPr/>
            <a:lstStyle/>
            <a:p>
              <a:endParaRPr lang="fr-F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7820" y="284679"/>
            <a:ext cx="6949327" cy="10226246"/>
          </a:xfrm>
          <a:custGeom>
            <a:avLst/>
            <a:gdLst/>
            <a:ahLst/>
            <a:cxnLst/>
            <a:rect l="l" t="t" r="r" b="b"/>
            <a:pathLst>
              <a:path w="6949327" h="10226246">
                <a:moveTo>
                  <a:pt x="0" y="0"/>
                </a:moveTo>
                <a:lnTo>
                  <a:pt x="6949327" y="0"/>
                </a:lnTo>
                <a:lnTo>
                  <a:pt x="6949327" y="10226246"/>
                </a:lnTo>
                <a:lnTo>
                  <a:pt x="0" y="10226246"/>
                </a:lnTo>
                <a:lnTo>
                  <a:pt x="0" y="0"/>
                </a:lnTo>
                <a:close/>
              </a:path>
            </a:pathLst>
          </a:custGeom>
          <a:blipFill>
            <a:blip r:embed="rId2">
              <a:alphaModFix amt="2000"/>
            </a:blip>
            <a:stretch>
              <a:fillRect l="-31603" r="-31603"/>
            </a:stretch>
          </a:blipFill>
        </p:spPr>
        <p:txBody>
          <a:bodyPr/>
          <a:lstStyle/>
          <a:p>
            <a:endParaRPr lang="fr-FR"/>
          </a:p>
        </p:txBody>
      </p:sp>
      <p:sp>
        <p:nvSpPr>
          <p:cNvPr id="3" name="Freeform 3"/>
          <p:cNvSpPr/>
          <p:nvPr/>
        </p:nvSpPr>
        <p:spPr>
          <a:xfrm>
            <a:off x="297820" y="284679"/>
            <a:ext cx="6981918" cy="10186622"/>
          </a:xfrm>
          <a:custGeom>
            <a:avLst/>
            <a:gdLst/>
            <a:ahLst/>
            <a:cxnLst/>
            <a:rect l="l" t="t" r="r" b="b"/>
            <a:pathLst>
              <a:path w="6981918" h="10186622">
                <a:moveTo>
                  <a:pt x="0" y="0"/>
                </a:moveTo>
                <a:lnTo>
                  <a:pt x="6981918" y="0"/>
                </a:lnTo>
                <a:lnTo>
                  <a:pt x="6981918" y="10186622"/>
                </a:lnTo>
                <a:lnTo>
                  <a:pt x="0" y="10186622"/>
                </a:lnTo>
                <a:lnTo>
                  <a:pt x="0" y="0"/>
                </a:lnTo>
                <a:close/>
              </a:path>
            </a:pathLst>
          </a:custGeom>
          <a:blipFill>
            <a:blip r:embed="rId2">
              <a:alphaModFix amt="2000"/>
            </a:blip>
            <a:stretch>
              <a:fillRect l="-30908" r="-30908"/>
            </a:stretch>
          </a:blipFill>
        </p:spPr>
        <p:txBody>
          <a:bodyPr/>
          <a:lstStyle/>
          <a:p>
            <a:endParaRPr lang="fr-FR"/>
          </a:p>
        </p:txBody>
      </p:sp>
      <p:grpSp>
        <p:nvGrpSpPr>
          <p:cNvPr id="4" name="Group 4"/>
          <p:cNvGrpSpPr/>
          <p:nvPr/>
        </p:nvGrpSpPr>
        <p:grpSpPr>
          <a:xfrm>
            <a:off x="0" y="0"/>
            <a:ext cx="7560000" cy="10692000"/>
            <a:chOff x="0" y="0"/>
            <a:chExt cx="2709333" cy="3831771"/>
          </a:xfrm>
        </p:grpSpPr>
        <p:sp>
          <p:nvSpPr>
            <p:cNvPr id="5" name="Freeform 5"/>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6" name="TextBox 6"/>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7" name="Group 7"/>
          <p:cNvGrpSpPr/>
          <p:nvPr/>
        </p:nvGrpSpPr>
        <p:grpSpPr>
          <a:xfrm>
            <a:off x="437154" y="8684875"/>
            <a:ext cx="6670660" cy="1413439"/>
            <a:chOff x="0" y="0"/>
            <a:chExt cx="37196693" cy="7881568"/>
          </a:xfrm>
        </p:grpSpPr>
        <p:sp>
          <p:nvSpPr>
            <p:cNvPr id="8" name="Freeform 8"/>
            <p:cNvSpPr/>
            <p:nvPr/>
          </p:nvSpPr>
          <p:spPr>
            <a:xfrm>
              <a:off x="0" y="0"/>
              <a:ext cx="37196694" cy="7881568"/>
            </a:xfrm>
            <a:custGeom>
              <a:avLst/>
              <a:gdLst/>
              <a:ahLst/>
              <a:cxnLst/>
              <a:rect l="l" t="t" r="r" b="b"/>
              <a:pathLst>
                <a:path w="37196694" h="7881568">
                  <a:moveTo>
                    <a:pt x="0" y="0"/>
                  </a:moveTo>
                  <a:lnTo>
                    <a:pt x="0" y="7881568"/>
                  </a:lnTo>
                  <a:lnTo>
                    <a:pt x="37196694" y="7881568"/>
                  </a:lnTo>
                  <a:lnTo>
                    <a:pt x="37196694" y="0"/>
                  </a:lnTo>
                  <a:lnTo>
                    <a:pt x="0" y="0"/>
                  </a:lnTo>
                  <a:close/>
                  <a:moveTo>
                    <a:pt x="37135733" y="7820607"/>
                  </a:moveTo>
                  <a:lnTo>
                    <a:pt x="59690" y="7820607"/>
                  </a:lnTo>
                  <a:lnTo>
                    <a:pt x="59690" y="59690"/>
                  </a:lnTo>
                  <a:lnTo>
                    <a:pt x="37135733" y="59690"/>
                  </a:lnTo>
                  <a:lnTo>
                    <a:pt x="37135733" y="7820607"/>
                  </a:lnTo>
                  <a:close/>
                </a:path>
              </a:pathLst>
            </a:custGeom>
            <a:solidFill>
              <a:srgbClr val="262674"/>
            </a:solidFill>
          </p:spPr>
          <p:txBody>
            <a:bodyPr/>
            <a:lstStyle/>
            <a:p>
              <a:endParaRPr lang="fr-FR"/>
            </a:p>
          </p:txBody>
        </p:sp>
      </p:grpSp>
      <p:grpSp>
        <p:nvGrpSpPr>
          <p:cNvPr id="9" name="Group 9"/>
          <p:cNvGrpSpPr/>
          <p:nvPr/>
        </p:nvGrpSpPr>
        <p:grpSpPr>
          <a:xfrm>
            <a:off x="1320845" y="9678134"/>
            <a:ext cx="4918310" cy="1013866"/>
            <a:chOff x="0" y="0"/>
            <a:chExt cx="6557747" cy="1351821"/>
          </a:xfrm>
        </p:grpSpPr>
        <p:sp>
          <p:nvSpPr>
            <p:cNvPr id="10" name="AutoShape 10"/>
            <p:cNvSpPr/>
            <p:nvPr/>
          </p:nvSpPr>
          <p:spPr>
            <a:xfrm>
              <a:off x="0" y="0"/>
              <a:ext cx="6557747" cy="1351821"/>
            </a:xfrm>
            <a:prstGeom prst="rect">
              <a:avLst/>
            </a:prstGeom>
            <a:solidFill>
              <a:srgbClr val="0F71B8"/>
            </a:solidFill>
          </p:spPr>
          <p:txBody>
            <a:bodyPr/>
            <a:lstStyle/>
            <a:p>
              <a:endParaRPr lang="fr-FR"/>
            </a:p>
          </p:txBody>
        </p:sp>
      </p:grpSp>
      <p:sp>
        <p:nvSpPr>
          <p:cNvPr id="11" name="TextBox 11"/>
          <p:cNvSpPr txBox="1"/>
          <p:nvPr/>
        </p:nvSpPr>
        <p:spPr>
          <a:xfrm>
            <a:off x="489086" y="1352716"/>
            <a:ext cx="6582727" cy="1334135"/>
          </a:xfrm>
          <a:prstGeom prst="rect">
            <a:avLst/>
          </a:prstGeom>
        </p:spPr>
        <p:txBody>
          <a:bodyPr lIns="0" tIns="0" rIns="0" bIns="0" rtlCol="0" anchor="t">
            <a:spAutoFit/>
          </a:bodyPr>
          <a:lstStyle/>
          <a:p>
            <a:pPr algn="just">
              <a:lnSpc>
                <a:spcPts val="1540"/>
              </a:lnSpc>
            </a:pPr>
            <a:r>
              <a:rPr lang="en-US" sz="1100" spc="27" dirty="0">
                <a:solidFill>
                  <a:srgbClr val="262674"/>
                </a:solidFill>
                <a:latin typeface="Inter"/>
                <a:ea typeface="Inter"/>
                <a:cs typeface="Inter"/>
                <a:sym typeface="Inter"/>
              </a:rPr>
              <a:t>Bienvenue à vous dans le monde </a:t>
            </a:r>
            <a:r>
              <a:rPr lang="en-US" sz="1100" spc="27" dirty="0" err="1">
                <a:solidFill>
                  <a:srgbClr val="262674"/>
                </a:solidFill>
                <a:latin typeface="Inter"/>
                <a:ea typeface="Inter"/>
                <a:cs typeface="Inter"/>
                <a:sym typeface="Inter"/>
              </a:rPr>
              <a:t>fédéral</a:t>
            </a:r>
            <a:r>
              <a:rPr lang="en-US" sz="1100" spc="27" dirty="0">
                <a:solidFill>
                  <a:srgbClr val="262674"/>
                </a:solidFill>
                <a:latin typeface="Inter"/>
                <a:ea typeface="Inter"/>
                <a:cs typeface="Inter"/>
                <a:sym typeface="Inter"/>
              </a:rPr>
              <a:t> ! En </a:t>
            </a:r>
            <a:r>
              <a:rPr lang="en-US" sz="1100" spc="27" dirty="0" err="1">
                <a:solidFill>
                  <a:srgbClr val="262674"/>
                </a:solidFill>
                <a:latin typeface="Inter"/>
                <a:ea typeface="Inter"/>
                <a:cs typeface="Inter"/>
                <a:sym typeface="Inter"/>
              </a:rPr>
              <a:t>prenant</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votre</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licence</a:t>
            </a:r>
            <a:r>
              <a:rPr lang="en-US" sz="1100" spc="27" dirty="0">
                <a:solidFill>
                  <a:srgbClr val="262674"/>
                </a:solidFill>
                <a:latin typeface="Inter"/>
                <a:ea typeface="Inter"/>
                <a:cs typeface="Inter"/>
                <a:sym typeface="Inter"/>
              </a:rPr>
              <a:t> dans </a:t>
            </a:r>
            <a:r>
              <a:rPr lang="en-US" sz="1100" spc="27" dirty="0" err="1">
                <a:solidFill>
                  <a:srgbClr val="262674"/>
                </a:solidFill>
                <a:latin typeface="Inter"/>
                <a:ea typeface="Inter"/>
                <a:cs typeface="Inter"/>
                <a:sym typeface="Inter"/>
              </a:rPr>
              <a:t>nos</a:t>
            </a:r>
            <a:r>
              <a:rPr lang="en-US" sz="1100" spc="27" dirty="0">
                <a:solidFill>
                  <a:srgbClr val="262674"/>
                </a:solidFill>
                <a:latin typeface="Inter"/>
                <a:ea typeface="Inter"/>
                <a:cs typeface="Inter"/>
                <a:sym typeface="Inter"/>
              </a:rPr>
              <a:t> clubs, vous entrez dans un </a:t>
            </a:r>
            <a:r>
              <a:rPr lang="en-US" sz="1100" spc="27" dirty="0" err="1">
                <a:solidFill>
                  <a:srgbClr val="262674"/>
                </a:solidFill>
                <a:latin typeface="Inter"/>
                <a:ea typeface="Inter"/>
                <a:cs typeface="Inter"/>
                <a:sym typeface="Inter"/>
              </a:rPr>
              <a:t>écosystème</a:t>
            </a:r>
            <a:r>
              <a:rPr lang="en-US" sz="1100" spc="27" dirty="0">
                <a:solidFill>
                  <a:srgbClr val="262674"/>
                </a:solidFill>
                <a:latin typeface="Inter"/>
                <a:ea typeface="Inter"/>
                <a:cs typeface="Inter"/>
                <a:sym typeface="Inter"/>
              </a:rPr>
              <a:t> sportif </a:t>
            </a:r>
            <a:r>
              <a:rPr lang="en-US" sz="1100" spc="27" dirty="0" err="1">
                <a:solidFill>
                  <a:srgbClr val="262674"/>
                </a:solidFill>
                <a:latin typeface="Inter"/>
                <a:ea typeface="Inter"/>
                <a:cs typeface="Inter"/>
                <a:sym typeface="Inter"/>
              </a:rPr>
              <a:t>structuré</a:t>
            </a:r>
            <a:r>
              <a:rPr lang="en-US" sz="1100" spc="27" dirty="0">
                <a:solidFill>
                  <a:srgbClr val="262674"/>
                </a:solidFill>
                <a:latin typeface="Inter"/>
                <a:ea typeface="Inter"/>
                <a:cs typeface="Inter"/>
                <a:sym typeface="Inter"/>
              </a:rPr>
              <a:t> et </a:t>
            </a:r>
            <a:r>
              <a:rPr lang="en-US" sz="1100" spc="27" dirty="0" err="1">
                <a:solidFill>
                  <a:srgbClr val="262674"/>
                </a:solidFill>
                <a:latin typeface="Inter"/>
                <a:ea typeface="Inter"/>
                <a:cs typeface="Inter"/>
                <a:sym typeface="Inter"/>
              </a:rPr>
              <a:t>où</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chaque</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échelon</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joue</a:t>
            </a:r>
            <a:r>
              <a:rPr lang="en-US" sz="1100" spc="27" dirty="0">
                <a:solidFill>
                  <a:srgbClr val="262674"/>
                </a:solidFill>
                <a:latin typeface="Inter"/>
                <a:ea typeface="Inter"/>
                <a:cs typeface="Inter"/>
                <a:sym typeface="Inter"/>
              </a:rPr>
              <a:t> un </a:t>
            </a:r>
            <a:r>
              <a:rPr lang="en-US" sz="1100" spc="27" dirty="0" err="1">
                <a:solidFill>
                  <a:srgbClr val="262674"/>
                </a:solidFill>
                <a:latin typeface="Inter"/>
                <a:ea typeface="Inter"/>
                <a:cs typeface="Inter"/>
                <a:sym typeface="Inter"/>
              </a:rPr>
              <a:t>rôle</a:t>
            </a:r>
            <a:r>
              <a:rPr lang="en-US" sz="1100" spc="27" dirty="0">
                <a:solidFill>
                  <a:srgbClr val="262674"/>
                </a:solidFill>
                <a:latin typeface="Inter"/>
                <a:ea typeface="Inter"/>
                <a:cs typeface="Inter"/>
                <a:sym typeface="Inter"/>
              </a:rPr>
              <a:t> primordial dans le </a:t>
            </a:r>
            <a:r>
              <a:rPr lang="en-US" sz="1100" spc="27" dirty="0" err="1">
                <a:solidFill>
                  <a:srgbClr val="262674"/>
                </a:solidFill>
                <a:latin typeface="Inter"/>
                <a:ea typeface="Inter"/>
                <a:cs typeface="Inter"/>
                <a:sym typeface="Inter"/>
              </a:rPr>
              <a:t>développement</a:t>
            </a:r>
            <a:r>
              <a:rPr lang="en-US" sz="1100" spc="27" dirty="0">
                <a:solidFill>
                  <a:srgbClr val="262674"/>
                </a:solidFill>
                <a:latin typeface="Inter"/>
                <a:ea typeface="Inter"/>
                <a:cs typeface="Inter"/>
                <a:sym typeface="Inter"/>
              </a:rPr>
              <a:t> de </a:t>
            </a:r>
            <a:r>
              <a:rPr lang="en-US" sz="1100" spc="27" dirty="0" err="1">
                <a:solidFill>
                  <a:srgbClr val="262674"/>
                </a:solidFill>
                <a:latin typeface="Inter"/>
                <a:ea typeface="Inter"/>
                <a:cs typeface="Inter"/>
                <a:sym typeface="Inter"/>
              </a:rPr>
              <a:t>notre</a:t>
            </a:r>
            <a:r>
              <a:rPr lang="en-US" sz="1100" spc="27" dirty="0">
                <a:solidFill>
                  <a:srgbClr val="262674"/>
                </a:solidFill>
                <a:latin typeface="Inter"/>
                <a:ea typeface="Inter"/>
                <a:cs typeface="Inter"/>
                <a:sym typeface="Inter"/>
              </a:rPr>
              <a:t> sport sous </a:t>
            </a:r>
            <a:r>
              <a:rPr lang="en-US" sz="1100" spc="27" dirty="0" err="1">
                <a:solidFill>
                  <a:srgbClr val="262674"/>
                </a:solidFill>
                <a:latin typeface="Inter"/>
                <a:ea typeface="Inter"/>
                <a:cs typeface="Inter"/>
                <a:sym typeface="Inter"/>
              </a:rPr>
              <a:t>toutes</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ses</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facettes</a:t>
            </a:r>
            <a:r>
              <a:rPr lang="en-US" sz="1100" spc="27" dirty="0">
                <a:solidFill>
                  <a:srgbClr val="262674"/>
                </a:solidFill>
                <a:latin typeface="Inter"/>
                <a:ea typeface="Inter"/>
                <a:cs typeface="Inter"/>
                <a:sym typeface="Inter"/>
              </a:rPr>
              <a:t> ! Nous vous </a:t>
            </a:r>
            <a:r>
              <a:rPr lang="en-US" sz="1100" spc="27" dirty="0" err="1">
                <a:solidFill>
                  <a:srgbClr val="262674"/>
                </a:solidFill>
                <a:latin typeface="Inter"/>
                <a:ea typeface="Inter"/>
                <a:cs typeface="Inter"/>
                <a:sym typeface="Inter"/>
              </a:rPr>
              <a:t>souhaitons</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une</a:t>
            </a:r>
            <a:r>
              <a:rPr lang="en-US" sz="1100" spc="27" dirty="0">
                <a:solidFill>
                  <a:srgbClr val="262674"/>
                </a:solidFill>
                <a:latin typeface="Inter"/>
                <a:ea typeface="Inter"/>
                <a:cs typeface="Inter"/>
                <a:sym typeface="Inter"/>
              </a:rPr>
              <a:t> très belle </a:t>
            </a:r>
            <a:r>
              <a:rPr lang="en-US" sz="1100" spc="27" dirty="0" err="1">
                <a:solidFill>
                  <a:srgbClr val="262674"/>
                </a:solidFill>
                <a:latin typeface="Inter"/>
                <a:ea typeface="Inter"/>
                <a:cs typeface="Inter"/>
                <a:sym typeface="Inter"/>
              </a:rPr>
              <a:t>année</a:t>
            </a:r>
            <a:r>
              <a:rPr lang="en-US" sz="1100" spc="27" dirty="0">
                <a:solidFill>
                  <a:srgbClr val="262674"/>
                </a:solidFill>
                <a:latin typeface="Inter"/>
                <a:ea typeface="Inter"/>
                <a:cs typeface="Inter"/>
                <a:sym typeface="Inter"/>
              </a:rPr>
              <a:t> de badminton et nous </a:t>
            </a:r>
            <a:r>
              <a:rPr lang="en-US" sz="1100" spc="27" dirty="0" err="1">
                <a:solidFill>
                  <a:srgbClr val="262674"/>
                </a:solidFill>
                <a:latin typeface="Inter"/>
                <a:ea typeface="Inter"/>
                <a:cs typeface="Inter"/>
                <a:sym typeface="Inter"/>
              </a:rPr>
              <a:t>espérons</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que</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votre</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expérience</a:t>
            </a:r>
            <a:r>
              <a:rPr lang="en-US" sz="1100" spc="27" dirty="0">
                <a:solidFill>
                  <a:srgbClr val="262674"/>
                </a:solidFill>
                <a:latin typeface="Inter"/>
                <a:ea typeface="Inter"/>
                <a:cs typeface="Inter"/>
                <a:sym typeface="Inter"/>
              </a:rPr>
              <a:t> de </a:t>
            </a:r>
            <a:r>
              <a:rPr lang="en-US" sz="1100" spc="27" dirty="0" err="1">
                <a:solidFill>
                  <a:srgbClr val="262674"/>
                </a:solidFill>
                <a:latin typeface="Inter"/>
                <a:ea typeface="Inter"/>
                <a:cs typeface="Inter"/>
                <a:sym typeface="Inter"/>
              </a:rPr>
              <a:t>badiste</a:t>
            </a:r>
            <a:r>
              <a:rPr lang="en-US" sz="1100" spc="27" dirty="0">
                <a:solidFill>
                  <a:srgbClr val="262674"/>
                </a:solidFill>
                <a:latin typeface="Inter"/>
                <a:ea typeface="Inter"/>
                <a:cs typeface="Inter"/>
                <a:sym typeface="Inter"/>
              </a:rPr>
              <a:t> sera la plus </a:t>
            </a:r>
            <a:r>
              <a:rPr lang="en-US" sz="1100" spc="27" dirty="0" err="1">
                <a:solidFill>
                  <a:srgbClr val="262674"/>
                </a:solidFill>
                <a:latin typeface="Inter"/>
                <a:ea typeface="Inter"/>
                <a:cs typeface="Inter"/>
                <a:sym typeface="Inter"/>
              </a:rPr>
              <a:t>réussie</a:t>
            </a:r>
            <a:r>
              <a:rPr lang="en-US" sz="1100" spc="27" dirty="0">
                <a:solidFill>
                  <a:srgbClr val="262674"/>
                </a:solidFill>
                <a:latin typeface="Inter"/>
                <a:ea typeface="Inter"/>
                <a:cs typeface="Inter"/>
                <a:sym typeface="Inter"/>
              </a:rPr>
              <a:t> possible ! Nous </a:t>
            </a:r>
            <a:r>
              <a:rPr lang="en-US" sz="1100" spc="27" dirty="0" err="1">
                <a:solidFill>
                  <a:srgbClr val="262674"/>
                </a:solidFill>
                <a:latin typeface="Inter"/>
                <a:ea typeface="Inter"/>
                <a:cs typeface="Inter"/>
                <a:sym typeface="Inter"/>
              </a:rPr>
              <a:t>nous</a:t>
            </a:r>
            <a:r>
              <a:rPr lang="en-US" sz="1100" spc="27" dirty="0">
                <a:solidFill>
                  <a:srgbClr val="262674"/>
                </a:solidFill>
                <a:latin typeface="Inter"/>
                <a:ea typeface="Inter"/>
                <a:cs typeface="Inter"/>
                <a:sym typeface="Inter"/>
              </a:rPr>
              <a:t> tenons, chacun </a:t>
            </a:r>
            <a:r>
              <a:rPr lang="en-US" sz="1100" spc="27" dirty="0" err="1">
                <a:solidFill>
                  <a:srgbClr val="262674"/>
                </a:solidFill>
                <a:latin typeface="Inter"/>
                <a:ea typeface="Inter"/>
                <a:cs typeface="Inter"/>
                <a:sym typeface="Inter"/>
              </a:rPr>
              <a:t>d’entre</a:t>
            </a:r>
            <a:r>
              <a:rPr lang="en-US" sz="1100" spc="27" dirty="0">
                <a:solidFill>
                  <a:srgbClr val="262674"/>
                </a:solidFill>
                <a:latin typeface="Inter"/>
                <a:ea typeface="Inter"/>
                <a:cs typeface="Inter"/>
                <a:sym typeface="Inter"/>
              </a:rPr>
              <a:t> nous, à </a:t>
            </a:r>
            <a:r>
              <a:rPr lang="en-US" sz="1100" spc="27" dirty="0" err="1">
                <a:solidFill>
                  <a:srgbClr val="262674"/>
                </a:solidFill>
                <a:latin typeface="Inter"/>
                <a:ea typeface="Inter"/>
                <a:cs typeface="Inter"/>
                <a:sym typeface="Inter"/>
              </a:rPr>
              <a:t>votre</a:t>
            </a:r>
            <a:r>
              <a:rPr lang="en-US" sz="1100" spc="27" dirty="0">
                <a:solidFill>
                  <a:srgbClr val="262674"/>
                </a:solidFill>
                <a:latin typeface="Inter"/>
                <a:ea typeface="Inter"/>
                <a:cs typeface="Inter"/>
                <a:sym typeface="Inter"/>
              </a:rPr>
              <a:t> disposition </a:t>
            </a:r>
            <a:r>
              <a:rPr lang="en-US" sz="1100" spc="27" dirty="0" err="1">
                <a:solidFill>
                  <a:srgbClr val="262674"/>
                </a:solidFill>
                <a:latin typeface="Inter"/>
                <a:ea typeface="Inter"/>
                <a:cs typeface="Inter"/>
                <a:sym typeface="Inter"/>
              </a:rPr>
              <a:t>en</a:t>
            </a:r>
            <a:r>
              <a:rPr lang="en-US" sz="1100" spc="27" dirty="0">
                <a:solidFill>
                  <a:srgbClr val="262674"/>
                </a:solidFill>
                <a:latin typeface="Inter"/>
                <a:ea typeface="Inter"/>
                <a:cs typeface="Inter"/>
                <a:sym typeface="Inter"/>
              </a:rPr>
              <a:t> </a:t>
            </a:r>
            <a:r>
              <a:rPr lang="en-US" sz="1100" spc="27" dirty="0" err="1">
                <a:solidFill>
                  <a:srgbClr val="262674"/>
                </a:solidFill>
                <a:latin typeface="Inter"/>
                <a:ea typeface="Inter"/>
                <a:cs typeface="Inter"/>
                <a:sym typeface="Inter"/>
              </a:rPr>
              <a:t>cas</a:t>
            </a:r>
            <a:r>
              <a:rPr lang="en-US" sz="1100" spc="27" dirty="0">
                <a:solidFill>
                  <a:srgbClr val="262674"/>
                </a:solidFill>
                <a:latin typeface="Inter"/>
                <a:ea typeface="Inter"/>
                <a:cs typeface="Inter"/>
                <a:sym typeface="Inter"/>
              </a:rPr>
              <a:t> de questions </a:t>
            </a:r>
            <a:r>
              <a:rPr lang="en-US" sz="1100" spc="27" dirty="0" err="1">
                <a:solidFill>
                  <a:srgbClr val="262674"/>
                </a:solidFill>
                <a:latin typeface="Inter"/>
                <a:ea typeface="Inter"/>
                <a:cs typeface="Inter"/>
                <a:sym typeface="Inter"/>
              </a:rPr>
              <a:t>ou</a:t>
            </a:r>
            <a:r>
              <a:rPr lang="en-US" sz="1100" spc="27" dirty="0">
                <a:solidFill>
                  <a:srgbClr val="262674"/>
                </a:solidFill>
                <a:latin typeface="Inter"/>
                <a:ea typeface="Inter"/>
                <a:cs typeface="Inter"/>
                <a:sym typeface="Inter"/>
              </a:rPr>
              <a:t> de </a:t>
            </a:r>
            <a:r>
              <a:rPr lang="en-US" sz="1100" spc="27" dirty="0" err="1">
                <a:solidFill>
                  <a:srgbClr val="262674"/>
                </a:solidFill>
                <a:latin typeface="Inter"/>
                <a:ea typeface="Inter"/>
                <a:cs typeface="Inter"/>
                <a:sym typeface="Inter"/>
              </a:rPr>
              <a:t>soucis</a:t>
            </a:r>
            <a:r>
              <a:rPr lang="en-US" sz="1100" spc="27" dirty="0">
                <a:solidFill>
                  <a:srgbClr val="262674"/>
                </a:solidFill>
                <a:latin typeface="Inter"/>
                <a:ea typeface="Inter"/>
                <a:cs typeface="Inter"/>
                <a:sym typeface="Inter"/>
              </a:rPr>
              <a:t> !</a:t>
            </a:r>
          </a:p>
          <a:p>
            <a:pPr algn="just">
              <a:lnSpc>
                <a:spcPts val="1540"/>
              </a:lnSpc>
            </a:pPr>
            <a:r>
              <a:rPr lang="en-US" sz="1100" spc="27" dirty="0">
                <a:solidFill>
                  <a:srgbClr val="262674"/>
                </a:solidFill>
                <a:latin typeface="Inter"/>
                <a:ea typeface="Inter"/>
                <a:cs typeface="Inter"/>
                <a:sym typeface="Inter"/>
              </a:rPr>
              <a:t>                                                   Laure GRANGEON, </a:t>
            </a:r>
            <a:r>
              <a:rPr lang="en-US" sz="1100" spc="27" dirty="0" err="1">
                <a:solidFill>
                  <a:srgbClr val="262674"/>
                </a:solidFill>
                <a:latin typeface="Inter"/>
                <a:ea typeface="Inter"/>
                <a:cs typeface="Inter"/>
                <a:sym typeface="Inter"/>
              </a:rPr>
              <a:t>présidente</a:t>
            </a:r>
            <a:r>
              <a:rPr lang="en-US" sz="1100" spc="27" dirty="0">
                <a:solidFill>
                  <a:srgbClr val="262674"/>
                </a:solidFill>
                <a:latin typeface="Inter"/>
                <a:ea typeface="Inter"/>
                <a:cs typeface="Inter"/>
                <a:sym typeface="Inter"/>
              </a:rPr>
              <a:t> de la </a:t>
            </a:r>
            <a:r>
              <a:rPr lang="en-US" sz="1100" spc="27" dirty="0" err="1">
                <a:solidFill>
                  <a:srgbClr val="262674"/>
                </a:solidFill>
                <a:latin typeface="Inter"/>
                <a:ea typeface="Inter"/>
                <a:cs typeface="Inter"/>
                <a:sym typeface="Inter"/>
              </a:rPr>
              <a:t>ligue</a:t>
            </a:r>
            <a:r>
              <a:rPr lang="en-US" sz="1100" spc="27" dirty="0">
                <a:solidFill>
                  <a:srgbClr val="262674"/>
                </a:solidFill>
                <a:latin typeface="Inter"/>
                <a:ea typeface="Inter"/>
                <a:cs typeface="Inter"/>
                <a:sym typeface="Inter"/>
              </a:rPr>
              <a:t> AURA Badminton</a:t>
            </a:r>
          </a:p>
        </p:txBody>
      </p:sp>
      <p:grpSp>
        <p:nvGrpSpPr>
          <p:cNvPr id="12" name="Group 12"/>
          <p:cNvGrpSpPr/>
          <p:nvPr/>
        </p:nvGrpSpPr>
        <p:grpSpPr>
          <a:xfrm>
            <a:off x="437154" y="3132696"/>
            <a:ext cx="3250545" cy="1951729"/>
            <a:chOff x="0" y="0"/>
            <a:chExt cx="18125575" cy="10883162"/>
          </a:xfrm>
        </p:grpSpPr>
        <p:sp>
          <p:nvSpPr>
            <p:cNvPr id="13" name="Freeform 13"/>
            <p:cNvSpPr/>
            <p:nvPr/>
          </p:nvSpPr>
          <p:spPr>
            <a:xfrm>
              <a:off x="0" y="0"/>
              <a:ext cx="18125574" cy="10883162"/>
            </a:xfrm>
            <a:custGeom>
              <a:avLst/>
              <a:gdLst/>
              <a:ahLst/>
              <a:cxnLst/>
              <a:rect l="l" t="t" r="r" b="b"/>
              <a:pathLst>
                <a:path w="18125574" h="10883162">
                  <a:moveTo>
                    <a:pt x="0" y="0"/>
                  </a:moveTo>
                  <a:lnTo>
                    <a:pt x="0" y="10883162"/>
                  </a:lnTo>
                  <a:lnTo>
                    <a:pt x="18125574" y="10883162"/>
                  </a:lnTo>
                  <a:lnTo>
                    <a:pt x="18125574" y="0"/>
                  </a:lnTo>
                  <a:lnTo>
                    <a:pt x="0" y="0"/>
                  </a:lnTo>
                  <a:close/>
                  <a:moveTo>
                    <a:pt x="18064615" y="10822202"/>
                  </a:moveTo>
                  <a:lnTo>
                    <a:pt x="59690" y="10822202"/>
                  </a:lnTo>
                  <a:lnTo>
                    <a:pt x="59690" y="59690"/>
                  </a:lnTo>
                  <a:lnTo>
                    <a:pt x="18064615" y="59690"/>
                  </a:lnTo>
                  <a:lnTo>
                    <a:pt x="18064615" y="10822202"/>
                  </a:lnTo>
                  <a:close/>
                </a:path>
              </a:pathLst>
            </a:custGeom>
            <a:solidFill>
              <a:srgbClr val="262674"/>
            </a:solidFill>
          </p:spPr>
          <p:txBody>
            <a:bodyPr/>
            <a:lstStyle/>
            <a:p>
              <a:endParaRPr lang="fr-FR"/>
            </a:p>
          </p:txBody>
        </p:sp>
      </p:grpSp>
      <p:grpSp>
        <p:nvGrpSpPr>
          <p:cNvPr id="14" name="Group 14"/>
          <p:cNvGrpSpPr/>
          <p:nvPr/>
        </p:nvGrpSpPr>
        <p:grpSpPr>
          <a:xfrm>
            <a:off x="3865870" y="3132696"/>
            <a:ext cx="3250545" cy="3342379"/>
            <a:chOff x="0" y="0"/>
            <a:chExt cx="18125575" cy="18637655"/>
          </a:xfrm>
        </p:grpSpPr>
        <p:sp>
          <p:nvSpPr>
            <p:cNvPr id="15" name="Freeform 15"/>
            <p:cNvSpPr/>
            <p:nvPr/>
          </p:nvSpPr>
          <p:spPr>
            <a:xfrm>
              <a:off x="0" y="0"/>
              <a:ext cx="18125574" cy="18637655"/>
            </a:xfrm>
            <a:custGeom>
              <a:avLst/>
              <a:gdLst/>
              <a:ahLst/>
              <a:cxnLst/>
              <a:rect l="l" t="t" r="r" b="b"/>
              <a:pathLst>
                <a:path w="18125574" h="18637655">
                  <a:moveTo>
                    <a:pt x="0" y="0"/>
                  </a:moveTo>
                  <a:lnTo>
                    <a:pt x="0" y="18637655"/>
                  </a:lnTo>
                  <a:lnTo>
                    <a:pt x="18125574" y="18637655"/>
                  </a:lnTo>
                  <a:lnTo>
                    <a:pt x="18125574" y="0"/>
                  </a:lnTo>
                  <a:lnTo>
                    <a:pt x="0" y="0"/>
                  </a:lnTo>
                  <a:close/>
                  <a:moveTo>
                    <a:pt x="18064615" y="18576694"/>
                  </a:moveTo>
                  <a:lnTo>
                    <a:pt x="59690" y="18576694"/>
                  </a:lnTo>
                  <a:lnTo>
                    <a:pt x="59690" y="59690"/>
                  </a:lnTo>
                  <a:lnTo>
                    <a:pt x="18064615" y="59690"/>
                  </a:lnTo>
                  <a:lnTo>
                    <a:pt x="18064615" y="18576694"/>
                  </a:lnTo>
                  <a:close/>
                </a:path>
              </a:pathLst>
            </a:custGeom>
            <a:solidFill>
              <a:srgbClr val="262674"/>
            </a:solidFill>
          </p:spPr>
          <p:txBody>
            <a:bodyPr/>
            <a:lstStyle/>
            <a:p>
              <a:endParaRPr lang="fr-FR"/>
            </a:p>
          </p:txBody>
        </p:sp>
      </p:grpSp>
      <p:sp>
        <p:nvSpPr>
          <p:cNvPr id="16" name="Freeform 16"/>
          <p:cNvSpPr/>
          <p:nvPr/>
        </p:nvSpPr>
        <p:spPr>
          <a:xfrm>
            <a:off x="890555" y="2820201"/>
            <a:ext cx="2279226" cy="574639"/>
          </a:xfrm>
          <a:custGeom>
            <a:avLst/>
            <a:gdLst/>
            <a:ahLst/>
            <a:cxnLst/>
            <a:rect l="l" t="t" r="r" b="b"/>
            <a:pathLst>
              <a:path w="2279226" h="574639">
                <a:moveTo>
                  <a:pt x="0" y="0"/>
                </a:moveTo>
                <a:lnTo>
                  <a:pt x="2279226" y="0"/>
                </a:lnTo>
                <a:lnTo>
                  <a:pt x="2279226" y="574639"/>
                </a:lnTo>
                <a:lnTo>
                  <a:pt x="0" y="574639"/>
                </a:lnTo>
                <a:lnTo>
                  <a:pt x="0" y="0"/>
                </a:lnTo>
                <a:close/>
              </a:path>
            </a:pathLst>
          </a:custGeom>
          <a:blipFill>
            <a:blip r:embed="rId3"/>
            <a:stretch>
              <a:fillRect l="-14837" r="-175163" b="-60581"/>
            </a:stretch>
          </a:blipFill>
        </p:spPr>
        <p:txBody>
          <a:bodyPr/>
          <a:lstStyle/>
          <a:p>
            <a:endParaRPr lang="fr-FR"/>
          </a:p>
        </p:txBody>
      </p:sp>
      <p:sp>
        <p:nvSpPr>
          <p:cNvPr id="17" name="Freeform 17"/>
          <p:cNvSpPr/>
          <p:nvPr/>
        </p:nvSpPr>
        <p:spPr>
          <a:xfrm>
            <a:off x="4494342" y="2820201"/>
            <a:ext cx="1993602" cy="922761"/>
          </a:xfrm>
          <a:custGeom>
            <a:avLst/>
            <a:gdLst/>
            <a:ahLst/>
            <a:cxnLst/>
            <a:rect l="l" t="t" r="r" b="b"/>
            <a:pathLst>
              <a:path w="1993602" h="922761">
                <a:moveTo>
                  <a:pt x="0" y="0"/>
                </a:moveTo>
                <a:lnTo>
                  <a:pt x="1993602" y="0"/>
                </a:lnTo>
                <a:lnTo>
                  <a:pt x="1993602" y="922761"/>
                </a:lnTo>
                <a:lnTo>
                  <a:pt x="0" y="922761"/>
                </a:lnTo>
                <a:lnTo>
                  <a:pt x="0" y="0"/>
                </a:lnTo>
                <a:close/>
              </a:path>
            </a:pathLst>
          </a:custGeom>
          <a:blipFill>
            <a:blip r:embed="rId3"/>
            <a:stretch>
              <a:fillRect l="-197730" r="-33818"/>
            </a:stretch>
          </a:blipFill>
        </p:spPr>
        <p:txBody>
          <a:bodyPr/>
          <a:lstStyle/>
          <a:p>
            <a:endParaRPr lang="fr-FR"/>
          </a:p>
        </p:txBody>
      </p:sp>
      <p:sp>
        <p:nvSpPr>
          <p:cNvPr id="18" name="AutoShape 18"/>
          <p:cNvSpPr/>
          <p:nvPr/>
        </p:nvSpPr>
        <p:spPr>
          <a:xfrm>
            <a:off x="452186" y="7763943"/>
            <a:ext cx="6664229" cy="0"/>
          </a:xfrm>
          <a:prstGeom prst="line">
            <a:avLst/>
          </a:prstGeom>
          <a:ln w="19050" cap="flat">
            <a:solidFill>
              <a:srgbClr val="019FE3"/>
            </a:solidFill>
            <a:prstDash val="solid"/>
            <a:headEnd type="none" w="sm" len="sm"/>
            <a:tailEnd type="none" w="sm" len="sm"/>
          </a:ln>
        </p:spPr>
        <p:txBody>
          <a:bodyPr/>
          <a:lstStyle/>
          <a:p>
            <a:endParaRPr lang="fr-FR"/>
          </a:p>
        </p:txBody>
      </p:sp>
      <p:sp>
        <p:nvSpPr>
          <p:cNvPr id="19" name="AutoShape 19"/>
          <p:cNvSpPr/>
          <p:nvPr/>
        </p:nvSpPr>
        <p:spPr>
          <a:xfrm flipV="1">
            <a:off x="998613" y="7321869"/>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20" name="AutoShape 20"/>
          <p:cNvSpPr/>
          <p:nvPr/>
        </p:nvSpPr>
        <p:spPr>
          <a:xfrm flipV="1">
            <a:off x="2006898" y="7535343"/>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21" name="AutoShape 21"/>
          <p:cNvSpPr/>
          <p:nvPr/>
        </p:nvSpPr>
        <p:spPr>
          <a:xfrm flipV="1">
            <a:off x="3221863" y="7354275"/>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22" name="AutoShape 22"/>
          <p:cNvSpPr/>
          <p:nvPr/>
        </p:nvSpPr>
        <p:spPr>
          <a:xfrm flipV="1">
            <a:off x="4429480" y="7535343"/>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23" name="AutoShape 23"/>
          <p:cNvSpPr/>
          <p:nvPr/>
        </p:nvSpPr>
        <p:spPr>
          <a:xfrm flipV="1">
            <a:off x="5481618" y="7354275"/>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24" name="Freeform 24"/>
          <p:cNvSpPr/>
          <p:nvPr/>
        </p:nvSpPr>
        <p:spPr>
          <a:xfrm>
            <a:off x="1313019" y="8910757"/>
            <a:ext cx="476152" cy="476152"/>
          </a:xfrm>
          <a:custGeom>
            <a:avLst/>
            <a:gdLst/>
            <a:ahLst/>
            <a:cxnLst/>
            <a:rect l="l" t="t" r="r" b="b"/>
            <a:pathLst>
              <a:path w="476152" h="476152">
                <a:moveTo>
                  <a:pt x="0" y="0"/>
                </a:moveTo>
                <a:lnTo>
                  <a:pt x="476152" y="0"/>
                </a:lnTo>
                <a:lnTo>
                  <a:pt x="476152" y="476152"/>
                </a:lnTo>
                <a:lnTo>
                  <a:pt x="0" y="47615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25" name="Freeform 25"/>
          <p:cNvSpPr/>
          <p:nvPr/>
        </p:nvSpPr>
        <p:spPr>
          <a:xfrm>
            <a:off x="489086" y="261965"/>
            <a:ext cx="1000003" cy="901642"/>
          </a:xfrm>
          <a:custGeom>
            <a:avLst/>
            <a:gdLst/>
            <a:ahLst/>
            <a:cxnLst/>
            <a:rect l="l" t="t" r="r" b="b"/>
            <a:pathLst>
              <a:path w="1000003" h="901642">
                <a:moveTo>
                  <a:pt x="0" y="0"/>
                </a:moveTo>
                <a:lnTo>
                  <a:pt x="1000004" y="0"/>
                </a:lnTo>
                <a:lnTo>
                  <a:pt x="1000004" y="901642"/>
                </a:lnTo>
                <a:lnTo>
                  <a:pt x="0" y="901642"/>
                </a:lnTo>
                <a:lnTo>
                  <a:pt x="0" y="0"/>
                </a:lnTo>
                <a:close/>
              </a:path>
            </a:pathLst>
          </a:custGeom>
          <a:blipFill>
            <a:blip r:embed="rId2"/>
            <a:stretch>
              <a:fillRect/>
            </a:stretch>
          </a:blipFill>
        </p:spPr>
        <p:txBody>
          <a:bodyPr/>
          <a:lstStyle/>
          <a:p>
            <a:endParaRPr lang="fr-FR"/>
          </a:p>
        </p:txBody>
      </p:sp>
      <p:sp>
        <p:nvSpPr>
          <p:cNvPr id="26" name="TextBox 26"/>
          <p:cNvSpPr txBox="1"/>
          <p:nvPr/>
        </p:nvSpPr>
        <p:spPr>
          <a:xfrm>
            <a:off x="489086" y="5395086"/>
            <a:ext cx="3270190" cy="937114"/>
          </a:xfrm>
          <a:prstGeom prst="rect">
            <a:avLst/>
          </a:prstGeom>
        </p:spPr>
        <p:txBody>
          <a:bodyPr lIns="0" tIns="0" rIns="0" bIns="0" rtlCol="0" anchor="t">
            <a:spAutoFit/>
          </a:bodyPr>
          <a:lstStyle/>
          <a:p>
            <a:pPr algn="l">
              <a:lnSpc>
                <a:spcPts val="1898"/>
              </a:lnSpc>
            </a:pPr>
            <a:r>
              <a:rPr lang="en-US" sz="1355" spc="33" dirty="0" err="1">
                <a:solidFill>
                  <a:srgbClr val="019FE3"/>
                </a:solidFill>
                <a:latin typeface="Inter"/>
                <a:ea typeface="Inter"/>
                <a:cs typeface="Inter"/>
                <a:sym typeface="Inter"/>
              </a:rPr>
              <a:t>Consultez</a:t>
            </a:r>
            <a:r>
              <a:rPr lang="en-US" sz="1355" spc="33" dirty="0">
                <a:solidFill>
                  <a:srgbClr val="019FE3"/>
                </a:solidFill>
                <a:latin typeface="Inter"/>
                <a:ea typeface="Inter"/>
                <a:cs typeface="Inter"/>
                <a:sym typeface="Inter"/>
              </a:rPr>
              <a:t> le </a:t>
            </a:r>
            <a:r>
              <a:rPr lang="en-US" sz="1355" spc="33" dirty="0" err="1">
                <a:solidFill>
                  <a:srgbClr val="019FE3"/>
                </a:solidFill>
                <a:latin typeface="Inter"/>
                <a:ea typeface="Inter"/>
                <a:cs typeface="Inter"/>
                <a:sym typeface="Inter"/>
              </a:rPr>
              <a:t>projet</a:t>
            </a:r>
            <a:r>
              <a:rPr lang="en-US" sz="1355" spc="33" dirty="0">
                <a:solidFill>
                  <a:srgbClr val="019FE3"/>
                </a:solidFill>
                <a:latin typeface="Inter"/>
                <a:ea typeface="Inter"/>
                <a:cs typeface="Inter"/>
                <a:sym typeface="Inter"/>
              </a:rPr>
              <a:t> de la Ligue</a:t>
            </a:r>
          </a:p>
          <a:p>
            <a:pPr algn="l">
              <a:lnSpc>
                <a:spcPts val="1898"/>
              </a:lnSpc>
            </a:pPr>
            <a:endParaRPr lang="en-US" sz="1355" spc="33" dirty="0">
              <a:solidFill>
                <a:srgbClr val="019FE3"/>
              </a:solidFill>
              <a:latin typeface="Inter"/>
              <a:ea typeface="Inter"/>
              <a:cs typeface="Inter"/>
              <a:sym typeface="Inter"/>
            </a:endParaRPr>
          </a:p>
          <a:p>
            <a:pPr algn="l">
              <a:lnSpc>
                <a:spcPts val="1898"/>
              </a:lnSpc>
            </a:pPr>
            <a:endParaRPr lang="en-US" sz="1355" spc="33" dirty="0">
              <a:solidFill>
                <a:srgbClr val="019FE3"/>
              </a:solidFill>
              <a:latin typeface="Inter"/>
              <a:ea typeface="Inter"/>
              <a:cs typeface="Inter"/>
              <a:sym typeface="Inter"/>
            </a:endParaRPr>
          </a:p>
          <a:p>
            <a:pPr algn="l">
              <a:lnSpc>
                <a:spcPts val="1898"/>
              </a:lnSpc>
            </a:pPr>
            <a:r>
              <a:rPr lang="en-US" sz="1355" spc="33" dirty="0" err="1">
                <a:solidFill>
                  <a:srgbClr val="019FE3"/>
                </a:solidFill>
                <a:latin typeface="Inter"/>
                <a:ea typeface="Inter"/>
                <a:cs typeface="Inter"/>
                <a:sym typeface="Inter"/>
              </a:rPr>
              <a:t>Découvrir</a:t>
            </a:r>
            <a:r>
              <a:rPr lang="en-US" sz="1355" spc="33" dirty="0">
                <a:solidFill>
                  <a:srgbClr val="019FE3"/>
                </a:solidFill>
                <a:latin typeface="Inter"/>
                <a:ea typeface="Inter"/>
                <a:cs typeface="Inter"/>
                <a:sym typeface="Inter"/>
              </a:rPr>
              <a:t> </a:t>
            </a:r>
            <a:r>
              <a:rPr lang="en-US" sz="1355" spc="33" dirty="0" err="1">
                <a:solidFill>
                  <a:srgbClr val="019FE3"/>
                </a:solidFill>
                <a:latin typeface="Inter"/>
                <a:ea typeface="Inter"/>
                <a:cs typeface="Inter"/>
                <a:sym typeface="Inter"/>
              </a:rPr>
              <a:t>notre</a:t>
            </a:r>
            <a:r>
              <a:rPr lang="en-US" sz="1355" spc="33" dirty="0">
                <a:solidFill>
                  <a:srgbClr val="019FE3"/>
                </a:solidFill>
                <a:latin typeface="Inter"/>
                <a:ea typeface="Inter"/>
                <a:cs typeface="Inter"/>
                <a:sym typeface="Inter"/>
              </a:rPr>
              <a:t> équipe</a:t>
            </a:r>
          </a:p>
        </p:txBody>
      </p:sp>
      <p:pic>
        <p:nvPicPr>
          <p:cNvPr id="27" name="Picture 27"/>
          <p:cNvPicPr>
            <a:picLocks noChangeAspect="1"/>
          </p:cNvPicPr>
          <p:nvPr/>
        </p:nvPicPr>
        <p:blipFill>
          <a:blip r:embed="rId5"/>
          <a:stretch>
            <a:fillRect/>
          </a:stretch>
        </p:blipFill>
        <p:spPr>
          <a:xfrm>
            <a:off x="3101254" y="5201658"/>
            <a:ext cx="630960" cy="630960"/>
          </a:xfrm>
          <a:prstGeom prst="rect">
            <a:avLst/>
          </a:prstGeom>
        </p:spPr>
      </p:pic>
      <p:pic>
        <p:nvPicPr>
          <p:cNvPr id="28" name="Picture 28"/>
          <p:cNvPicPr>
            <a:picLocks noChangeAspect="1"/>
          </p:cNvPicPr>
          <p:nvPr/>
        </p:nvPicPr>
        <p:blipFill>
          <a:blip r:embed="rId6"/>
          <a:stretch>
            <a:fillRect/>
          </a:stretch>
        </p:blipFill>
        <p:spPr>
          <a:xfrm>
            <a:off x="3105629" y="5805402"/>
            <a:ext cx="630960" cy="630960"/>
          </a:xfrm>
          <a:prstGeom prst="rect">
            <a:avLst/>
          </a:prstGeom>
        </p:spPr>
      </p:pic>
      <p:sp>
        <p:nvSpPr>
          <p:cNvPr id="29" name="TextBox 29"/>
          <p:cNvSpPr txBox="1"/>
          <p:nvPr/>
        </p:nvSpPr>
        <p:spPr>
          <a:xfrm>
            <a:off x="3679634" y="681900"/>
            <a:ext cx="5119043" cy="355418"/>
          </a:xfrm>
          <a:prstGeom prst="rect">
            <a:avLst/>
          </a:prstGeom>
        </p:spPr>
        <p:txBody>
          <a:bodyPr lIns="0" tIns="0" rIns="0" bIns="0" rtlCol="0" anchor="t">
            <a:spAutoFit/>
          </a:bodyPr>
          <a:lstStyle/>
          <a:p>
            <a:pPr algn="ctr">
              <a:lnSpc>
                <a:spcPts val="2985"/>
              </a:lnSpc>
            </a:pPr>
            <a:r>
              <a:rPr lang="en-US" sz="2132" b="1" spc="-144">
                <a:solidFill>
                  <a:srgbClr val="0F71B8"/>
                </a:solidFill>
                <a:latin typeface="Cardo Bold"/>
                <a:ea typeface="Cardo Bold"/>
                <a:cs typeface="Cardo Bold"/>
                <a:sym typeface="Cardo Bold"/>
              </a:rPr>
              <a:t>Mot  d’accueil</a:t>
            </a:r>
          </a:p>
        </p:txBody>
      </p:sp>
      <p:sp>
        <p:nvSpPr>
          <p:cNvPr id="30" name="Freeform 30"/>
          <p:cNvSpPr/>
          <p:nvPr/>
        </p:nvSpPr>
        <p:spPr>
          <a:xfrm>
            <a:off x="6804000" y="2522312"/>
            <a:ext cx="360000" cy="238909"/>
          </a:xfrm>
          <a:custGeom>
            <a:avLst/>
            <a:gdLst/>
            <a:ahLst/>
            <a:cxnLst/>
            <a:rect l="l" t="t" r="r" b="b"/>
            <a:pathLst>
              <a:path w="360000" h="238909">
                <a:moveTo>
                  <a:pt x="0" y="0"/>
                </a:moveTo>
                <a:lnTo>
                  <a:pt x="360000" y="0"/>
                </a:lnTo>
                <a:lnTo>
                  <a:pt x="360000" y="238909"/>
                </a:lnTo>
                <a:lnTo>
                  <a:pt x="0" y="2389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r-FR"/>
          </a:p>
        </p:txBody>
      </p:sp>
      <p:sp>
        <p:nvSpPr>
          <p:cNvPr id="31" name="Freeform 31"/>
          <p:cNvSpPr/>
          <p:nvPr/>
        </p:nvSpPr>
        <p:spPr>
          <a:xfrm flipH="1">
            <a:off x="261720" y="1149455"/>
            <a:ext cx="344402" cy="228558"/>
          </a:xfrm>
          <a:custGeom>
            <a:avLst/>
            <a:gdLst/>
            <a:ahLst/>
            <a:cxnLst/>
            <a:rect l="l" t="t" r="r" b="b"/>
            <a:pathLst>
              <a:path w="344402" h="228558">
                <a:moveTo>
                  <a:pt x="344402" y="0"/>
                </a:moveTo>
                <a:lnTo>
                  <a:pt x="0" y="0"/>
                </a:lnTo>
                <a:lnTo>
                  <a:pt x="0" y="228558"/>
                </a:lnTo>
                <a:lnTo>
                  <a:pt x="344402" y="228558"/>
                </a:lnTo>
                <a:lnTo>
                  <a:pt x="344402"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r-FR"/>
          </a:p>
        </p:txBody>
      </p:sp>
      <p:sp>
        <p:nvSpPr>
          <p:cNvPr id="32" name="Freeform 32"/>
          <p:cNvSpPr/>
          <p:nvPr/>
        </p:nvSpPr>
        <p:spPr>
          <a:xfrm>
            <a:off x="4429480" y="368322"/>
            <a:ext cx="713475" cy="895412"/>
          </a:xfrm>
          <a:custGeom>
            <a:avLst/>
            <a:gdLst/>
            <a:ahLst/>
            <a:cxnLst/>
            <a:rect l="l" t="t" r="r" b="b"/>
            <a:pathLst>
              <a:path w="713475" h="895412">
                <a:moveTo>
                  <a:pt x="0" y="0"/>
                </a:moveTo>
                <a:lnTo>
                  <a:pt x="713476" y="0"/>
                </a:lnTo>
                <a:lnTo>
                  <a:pt x="713476" y="895412"/>
                </a:lnTo>
                <a:lnTo>
                  <a:pt x="0" y="895412"/>
                </a:lnTo>
                <a:lnTo>
                  <a:pt x="0" y="0"/>
                </a:lnTo>
                <a:close/>
              </a:path>
            </a:pathLst>
          </a:custGeom>
          <a:blipFill>
            <a:blip r:embed="rId8"/>
            <a:stretch>
              <a:fillRect/>
            </a:stretch>
          </a:blipFill>
        </p:spPr>
        <p:txBody>
          <a:bodyPr/>
          <a:lstStyle/>
          <a:p>
            <a:endParaRPr lang="fr-FR"/>
          </a:p>
        </p:txBody>
      </p:sp>
      <p:sp>
        <p:nvSpPr>
          <p:cNvPr id="33" name="AutoShape 33"/>
          <p:cNvSpPr/>
          <p:nvPr/>
        </p:nvSpPr>
        <p:spPr>
          <a:xfrm flipV="1">
            <a:off x="6570846" y="7553632"/>
            <a:ext cx="0" cy="560505"/>
          </a:xfrm>
          <a:prstGeom prst="line">
            <a:avLst/>
          </a:prstGeom>
          <a:ln w="19050" cap="flat">
            <a:solidFill>
              <a:srgbClr val="019FE3"/>
            </a:solidFill>
            <a:prstDash val="solid"/>
            <a:headEnd type="none" w="sm" len="sm"/>
            <a:tailEnd type="none" w="sm" len="sm"/>
          </a:ln>
        </p:spPr>
        <p:txBody>
          <a:bodyPr/>
          <a:lstStyle/>
          <a:p>
            <a:endParaRPr lang="fr-FR"/>
          </a:p>
        </p:txBody>
      </p:sp>
      <p:grpSp>
        <p:nvGrpSpPr>
          <p:cNvPr id="34" name="Group 34"/>
          <p:cNvGrpSpPr/>
          <p:nvPr/>
        </p:nvGrpSpPr>
        <p:grpSpPr>
          <a:xfrm>
            <a:off x="2394030" y="8879312"/>
            <a:ext cx="491956" cy="491956"/>
            <a:chOff x="0" y="0"/>
            <a:chExt cx="1794294" cy="1794294"/>
          </a:xfrm>
        </p:grpSpPr>
        <p:sp>
          <p:nvSpPr>
            <p:cNvPr id="35" name="Freeform 35"/>
            <p:cNvSpPr/>
            <p:nvPr/>
          </p:nvSpPr>
          <p:spPr>
            <a:xfrm>
              <a:off x="0" y="0"/>
              <a:ext cx="1794256" cy="1794256"/>
            </a:xfrm>
            <a:custGeom>
              <a:avLst/>
              <a:gdLst/>
              <a:ahLst/>
              <a:cxnLst/>
              <a:rect l="l" t="t" r="r" b="b"/>
              <a:pathLst>
                <a:path w="1794256" h="1794256">
                  <a:moveTo>
                    <a:pt x="0" y="0"/>
                  </a:moveTo>
                  <a:lnTo>
                    <a:pt x="1794256" y="0"/>
                  </a:lnTo>
                  <a:lnTo>
                    <a:pt x="1794256" y="1794256"/>
                  </a:lnTo>
                  <a:lnTo>
                    <a:pt x="0" y="1794256"/>
                  </a:lnTo>
                  <a:lnTo>
                    <a:pt x="0" y="0"/>
                  </a:lnTo>
                  <a:close/>
                </a:path>
              </a:pathLst>
            </a:custGeom>
            <a:blipFill>
              <a:blip r:embed="rId9"/>
              <a:stretch>
                <a:fillRect r="-2" b="-2"/>
              </a:stretch>
            </a:blipFill>
          </p:spPr>
          <p:txBody>
            <a:bodyPr/>
            <a:lstStyle/>
            <a:p>
              <a:endParaRPr lang="fr-FR"/>
            </a:p>
          </p:txBody>
        </p:sp>
      </p:grpSp>
      <p:grpSp>
        <p:nvGrpSpPr>
          <p:cNvPr id="36" name="Group 36"/>
          <p:cNvGrpSpPr/>
          <p:nvPr/>
        </p:nvGrpSpPr>
        <p:grpSpPr>
          <a:xfrm>
            <a:off x="3542921" y="8879312"/>
            <a:ext cx="507597" cy="507597"/>
            <a:chOff x="0" y="0"/>
            <a:chExt cx="1851342" cy="1851342"/>
          </a:xfrm>
        </p:grpSpPr>
        <p:sp>
          <p:nvSpPr>
            <p:cNvPr id="37" name="Freeform 37"/>
            <p:cNvSpPr/>
            <p:nvPr/>
          </p:nvSpPr>
          <p:spPr>
            <a:xfrm>
              <a:off x="0" y="0"/>
              <a:ext cx="1851279" cy="1851279"/>
            </a:xfrm>
            <a:custGeom>
              <a:avLst/>
              <a:gdLst/>
              <a:ahLst/>
              <a:cxnLst/>
              <a:rect l="l" t="t" r="r" b="b"/>
              <a:pathLst>
                <a:path w="1851279" h="1851279">
                  <a:moveTo>
                    <a:pt x="0" y="0"/>
                  </a:moveTo>
                  <a:lnTo>
                    <a:pt x="1851279" y="0"/>
                  </a:lnTo>
                  <a:lnTo>
                    <a:pt x="1851279" y="1851279"/>
                  </a:lnTo>
                  <a:lnTo>
                    <a:pt x="0" y="1851279"/>
                  </a:lnTo>
                  <a:lnTo>
                    <a:pt x="0" y="0"/>
                  </a:lnTo>
                  <a:close/>
                </a:path>
              </a:pathLst>
            </a:custGeom>
            <a:blipFill>
              <a:blip r:embed="rId10"/>
              <a:stretch>
                <a:fillRect r="-3" b="-3"/>
              </a:stretch>
            </a:blipFill>
          </p:spPr>
          <p:txBody>
            <a:bodyPr/>
            <a:lstStyle/>
            <a:p>
              <a:endParaRPr lang="fr-FR"/>
            </a:p>
          </p:txBody>
        </p:sp>
      </p:grpSp>
      <p:grpSp>
        <p:nvGrpSpPr>
          <p:cNvPr id="38" name="Group 38"/>
          <p:cNvGrpSpPr/>
          <p:nvPr/>
        </p:nvGrpSpPr>
        <p:grpSpPr>
          <a:xfrm>
            <a:off x="4636204" y="8982419"/>
            <a:ext cx="521004" cy="385446"/>
            <a:chOff x="0" y="0"/>
            <a:chExt cx="1900241" cy="1405825"/>
          </a:xfrm>
        </p:grpSpPr>
        <p:sp>
          <p:nvSpPr>
            <p:cNvPr id="39" name="Freeform 39"/>
            <p:cNvSpPr/>
            <p:nvPr/>
          </p:nvSpPr>
          <p:spPr>
            <a:xfrm>
              <a:off x="0" y="0"/>
              <a:ext cx="1900301" cy="1405763"/>
            </a:xfrm>
            <a:custGeom>
              <a:avLst/>
              <a:gdLst/>
              <a:ahLst/>
              <a:cxnLst/>
              <a:rect l="l" t="t" r="r" b="b"/>
              <a:pathLst>
                <a:path w="1900301" h="1405763">
                  <a:moveTo>
                    <a:pt x="0" y="0"/>
                  </a:moveTo>
                  <a:lnTo>
                    <a:pt x="1900301" y="0"/>
                  </a:lnTo>
                  <a:lnTo>
                    <a:pt x="1900301" y="1405763"/>
                  </a:lnTo>
                  <a:lnTo>
                    <a:pt x="0" y="1405763"/>
                  </a:lnTo>
                  <a:lnTo>
                    <a:pt x="0" y="0"/>
                  </a:lnTo>
                  <a:close/>
                </a:path>
              </a:pathLst>
            </a:custGeom>
            <a:blipFill>
              <a:blip r:embed="rId11"/>
              <a:stretch>
                <a:fillRect l="-50" r="-47" b="-4"/>
              </a:stretch>
            </a:blipFill>
          </p:spPr>
          <p:txBody>
            <a:bodyPr/>
            <a:lstStyle/>
            <a:p>
              <a:endParaRPr lang="fr-FR"/>
            </a:p>
          </p:txBody>
        </p:sp>
      </p:grpSp>
      <p:grpSp>
        <p:nvGrpSpPr>
          <p:cNvPr id="40" name="Group 40"/>
          <p:cNvGrpSpPr/>
          <p:nvPr/>
        </p:nvGrpSpPr>
        <p:grpSpPr>
          <a:xfrm>
            <a:off x="5841073" y="8863298"/>
            <a:ext cx="507597" cy="507597"/>
            <a:chOff x="0" y="0"/>
            <a:chExt cx="1851342" cy="1851342"/>
          </a:xfrm>
        </p:grpSpPr>
        <p:sp>
          <p:nvSpPr>
            <p:cNvPr id="41" name="Freeform 41"/>
            <p:cNvSpPr/>
            <p:nvPr/>
          </p:nvSpPr>
          <p:spPr>
            <a:xfrm>
              <a:off x="0" y="0"/>
              <a:ext cx="1851279" cy="1851279"/>
            </a:xfrm>
            <a:custGeom>
              <a:avLst/>
              <a:gdLst/>
              <a:ahLst/>
              <a:cxnLst/>
              <a:rect l="l" t="t" r="r" b="b"/>
              <a:pathLst>
                <a:path w="1851279" h="1851279">
                  <a:moveTo>
                    <a:pt x="0" y="0"/>
                  </a:moveTo>
                  <a:lnTo>
                    <a:pt x="1851279" y="0"/>
                  </a:lnTo>
                  <a:lnTo>
                    <a:pt x="1851279" y="1851279"/>
                  </a:lnTo>
                  <a:lnTo>
                    <a:pt x="0" y="1851279"/>
                  </a:lnTo>
                  <a:lnTo>
                    <a:pt x="0" y="0"/>
                  </a:lnTo>
                  <a:close/>
                </a:path>
              </a:pathLst>
            </a:custGeom>
            <a:blipFill>
              <a:blip r:embed="rId12"/>
              <a:stretch>
                <a:fillRect r="-3" b="-3"/>
              </a:stretch>
            </a:blipFill>
          </p:spPr>
          <p:txBody>
            <a:bodyPr/>
            <a:lstStyle/>
            <a:p>
              <a:endParaRPr lang="fr-FR"/>
            </a:p>
          </p:txBody>
        </p:sp>
      </p:grpSp>
      <p:sp>
        <p:nvSpPr>
          <p:cNvPr id="42" name="TextBox 42"/>
          <p:cNvSpPr txBox="1"/>
          <p:nvPr/>
        </p:nvSpPr>
        <p:spPr>
          <a:xfrm>
            <a:off x="1072056" y="9908359"/>
            <a:ext cx="5415888" cy="562942"/>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LIGUE AUVERGNE-RHÔNE-ALPES</a:t>
            </a:r>
          </a:p>
          <a:p>
            <a:pPr algn="ctr">
              <a:lnSpc>
                <a:spcPts val="2206"/>
              </a:lnSpc>
            </a:pPr>
            <a:r>
              <a:rPr lang="en-US" sz="1970" b="1" spc="49">
                <a:solidFill>
                  <a:srgbClr val="FFFFFF"/>
                </a:solidFill>
                <a:latin typeface="Cardo Bold"/>
                <a:ea typeface="Cardo Bold"/>
                <a:cs typeface="Cardo Bold"/>
                <a:sym typeface="Cardo Bold"/>
              </a:rPr>
              <a:t>DE BADMINTON</a:t>
            </a:r>
          </a:p>
        </p:txBody>
      </p:sp>
      <p:sp>
        <p:nvSpPr>
          <p:cNvPr id="43" name="TextBox 43"/>
          <p:cNvSpPr txBox="1"/>
          <p:nvPr/>
        </p:nvSpPr>
        <p:spPr>
          <a:xfrm>
            <a:off x="955072" y="2893144"/>
            <a:ext cx="2214710" cy="388438"/>
          </a:xfrm>
          <a:prstGeom prst="rect">
            <a:avLst/>
          </a:prstGeom>
        </p:spPr>
        <p:txBody>
          <a:bodyPr lIns="0" tIns="0" rIns="0" bIns="0" rtlCol="0" anchor="t">
            <a:spAutoFit/>
          </a:bodyPr>
          <a:lstStyle/>
          <a:p>
            <a:pPr algn="ctr">
              <a:lnSpc>
                <a:spcPts val="3265"/>
              </a:lnSpc>
            </a:pPr>
            <a:r>
              <a:rPr lang="en-US" sz="2332" b="1" spc="-158">
                <a:solidFill>
                  <a:srgbClr val="0F71B8"/>
                </a:solidFill>
                <a:latin typeface="Cardo Bold"/>
                <a:ea typeface="Cardo Bold"/>
                <a:cs typeface="Cardo Bold"/>
                <a:sym typeface="Cardo Bold"/>
              </a:rPr>
              <a:t>Notre philosophie</a:t>
            </a:r>
          </a:p>
        </p:txBody>
      </p:sp>
      <p:sp>
        <p:nvSpPr>
          <p:cNvPr id="44" name="TextBox 44"/>
          <p:cNvSpPr txBox="1"/>
          <p:nvPr/>
        </p:nvSpPr>
        <p:spPr>
          <a:xfrm>
            <a:off x="4375186" y="2919428"/>
            <a:ext cx="2214710" cy="388438"/>
          </a:xfrm>
          <a:prstGeom prst="rect">
            <a:avLst/>
          </a:prstGeom>
        </p:spPr>
        <p:txBody>
          <a:bodyPr lIns="0" tIns="0" rIns="0" bIns="0" rtlCol="0" anchor="t">
            <a:spAutoFit/>
          </a:bodyPr>
          <a:lstStyle/>
          <a:p>
            <a:pPr algn="ctr">
              <a:lnSpc>
                <a:spcPts val="3265"/>
              </a:lnSpc>
            </a:pPr>
            <a:r>
              <a:rPr lang="en-US" sz="2332" b="1" spc="-158">
                <a:solidFill>
                  <a:srgbClr val="0F71B8"/>
                </a:solidFill>
                <a:latin typeface="Cardo Bold"/>
                <a:ea typeface="Cardo Bold"/>
                <a:cs typeface="Cardo Bold"/>
                <a:sym typeface="Cardo Bold"/>
              </a:rPr>
              <a:t>Chiffres clés</a:t>
            </a:r>
          </a:p>
        </p:txBody>
      </p:sp>
      <p:sp>
        <p:nvSpPr>
          <p:cNvPr id="45" name="TextBox 45"/>
          <p:cNvSpPr txBox="1"/>
          <p:nvPr/>
        </p:nvSpPr>
        <p:spPr>
          <a:xfrm>
            <a:off x="711418" y="3424347"/>
            <a:ext cx="2571909" cy="1486991"/>
          </a:xfrm>
          <a:prstGeom prst="rect">
            <a:avLst/>
          </a:prstGeom>
        </p:spPr>
        <p:txBody>
          <a:bodyPr lIns="0" tIns="0" rIns="0" bIns="0" rtlCol="0" anchor="t">
            <a:spAutoFit/>
          </a:bodyPr>
          <a:lstStyle/>
          <a:p>
            <a:pPr marL="329275" lvl="1" indent="-164638" algn="l">
              <a:lnSpc>
                <a:spcPts val="1692"/>
              </a:lnSpc>
              <a:buFont typeface="Arial"/>
              <a:buChar char="•"/>
            </a:pPr>
            <a:r>
              <a:rPr lang="en-US" sz="1525" spc="38" dirty="0">
                <a:solidFill>
                  <a:srgbClr val="262674"/>
                </a:solidFill>
                <a:latin typeface="Inter"/>
                <a:ea typeface="Inter"/>
                <a:cs typeface="Inter"/>
                <a:sym typeface="Inter"/>
              </a:rPr>
              <a:t>FEDERER</a:t>
            </a:r>
          </a:p>
          <a:p>
            <a:pPr algn="l">
              <a:lnSpc>
                <a:spcPts val="1692"/>
              </a:lnSpc>
            </a:pPr>
            <a:endParaRPr lang="en-US" sz="1525" spc="38" dirty="0">
              <a:solidFill>
                <a:srgbClr val="262674"/>
              </a:solidFill>
              <a:latin typeface="Inter"/>
              <a:ea typeface="Inter"/>
              <a:cs typeface="Inter"/>
              <a:sym typeface="Inter"/>
            </a:endParaRPr>
          </a:p>
          <a:p>
            <a:pPr marL="329275" lvl="1" indent="-164638" algn="l">
              <a:lnSpc>
                <a:spcPts val="1692"/>
              </a:lnSpc>
              <a:buFont typeface="Arial"/>
              <a:buChar char="•"/>
            </a:pPr>
            <a:r>
              <a:rPr lang="en-US" sz="1525" spc="38" dirty="0">
                <a:solidFill>
                  <a:srgbClr val="262674"/>
                </a:solidFill>
                <a:latin typeface="Inter"/>
                <a:ea typeface="Inter"/>
                <a:cs typeface="Inter"/>
                <a:sym typeface="Inter"/>
              </a:rPr>
              <a:t>RAYONNER</a:t>
            </a:r>
          </a:p>
          <a:p>
            <a:pPr algn="l">
              <a:lnSpc>
                <a:spcPts val="1692"/>
              </a:lnSpc>
            </a:pPr>
            <a:endParaRPr lang="en-US" sz="1525" spc="38" dirty="0">
              <a:solidFill>
                <a:srgbClr val="262674"/>
              </a:solidFill>
              <a:latin typeface="Inter"/>
              <a:ea typeface="Inter"/>
              <a:cs typeface="Inter"/>
              <a:sym typeface="Inter"/>
            </a:endParaRPr>
          </a:p>
          <a:p>
            <a:pPr marL="329275" lvl="1" indent="-164638" algn="l">
              <a:lnSpc>
                <a:spcPts val="1692"/>
              </a:lnSpc>
              <a:buFont typeface="Arial"/>
              <a:buChar char="•"/>
            </a:pPr>
            <a:r>
              <a:rPr lang="en-US" sz="1525" spc="38" dirty="0">
                <a:solidFill>
                  <a:srgbClr val="262674"/>
                </a:solidFill>
                <a:latin typeface="Inter"/>
                <a:ea typeface="Inter"/>
                <a:cs typeface="Inter"/>
                <a:sym typeface="Inter"/>
              </a:rPr>
              <a:t>ACCOMPAGNER</a:t>
            </a:r>
          </a:p>
          <a:p>
            <a:pPr algn="l">
              <a:lnSpc>
                <a:spcPts val="1692"/>
              </a:lnSpc>
            </a:pPr>
            <a:endParaRPr lang="en-US" sz="1525" spc="38" dirty="0">
              <a:solidFill>
                <a:srgbClr val="262674"/>
              </a:solidFill>
              <a:latin typeface="Inter"/>
              <a:ea typeface="Inter"/>
              <a:cs typeface="Inter"/>
              <a:sym typeface="Inter"/>
            </a:endParaRPr>
          </a:p>
          <a:p>
            <a:pPr marL="329275" lvl="1" indent="-164638" algn="l">
              <a:lnSpc>
                <a:spcPts val="1692"/>
              </a:lnSpc>
              <a:buFont typeface="Arial"/>
              <a:buChar char="•"/>
            </a:pPr>
            <a:r>
              <a:rPr lang="en-US" sz="1525" spc="38" dirty="0">
                <a:solidFill>
                  <a:srgbClr val="262674"/>
                </a:solidFill>
                <a:latin typeface="Inter"/>
                <a:ea typeface="Inter"/>
                <a:cs typeface="Inter"/>
                <a:sym typeface="Inter"/>
              </a:rPr>
              <a:t>PERFORMER</a:t>
            </a:r>
          </a:p>
        </p:txBody>
      </p:sp>
      <p:sp>
        <p:nvSpPr>
          <p:cNvPr id="46" name="TextBox 46"/>
          <p:cNvSpPr txBox="1"/>
          <p:nvPr/>
        </p:nvSpPr>
        <p:spPr>
          <a:xfrm>
            <a:off x="4590339" y="3577209"/>
            <a:ext cx="581699" cy="306448"/>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197</a:t>
            </a:r>
          </a:p>
        </p:txBody>
      </p:sp>
      <p:sp>
        <p:nvSpPr>
          <p:cNvPr id="47" name="TextBox 47"/>
          <p:cNvSpPr txBox="1"/>
          <p:nvPr/>
        </p:nvSpPr>
        <p:spPr>
          <a:xfrm>
            <a:off x="3865870" y="4254739"/>
            <a:ext cx="1322196" cy="306448"/>
          </a:xfrm>
          <a:prstGeom prst="rect">
            <a:avLst/>
          </a:prstGeom>
        </p:spPr>
        <p:txBody>
          <a:bodyPr lIns="0" tIns="0" rIns="0" bIns="0" rtlCol="0" anchor="t">
            <a:spAutoFit/>
          </a:bodyPr>
          <a:lstStyle/>
          <a:p>
            <a:pPr algn="r">
              <a:lnSpc>
                <a:spcPts val="2623"/>
              </a:lnSpc>
            </a:pPr>
            <a:r>
              <a:rPr lang="en-US" sz="1873" spc="46">
                <a:solidFill>
                  <a:srgbClr val="262674"/>
                </a:solidFill>
                <a:latin typeface="Anton"/>
                <a:ea typeface="Anton"/>
                <a:cs typeface="Anton"/>
                <a:sym typeface="Anton"/>
              </a:rPr>
              <a:t>29 700</a:t>
            </a:r>
          </a:p>
        </p:txBody>
      </p:sp>
      <p:sp>
        <p:nvSpPr>
          <p:cNvPr id="48" name="TextBox 48"/>
          <p:cNvSpPr txBox="1"/>
          <p:nvPr/>
        </p:nvSpPr>
        <p:spPr>
          <a:xfrm>
            <a:off x="4881189" y="4916293"/>
            <a:ext cx="290849" cy="306448"/>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10</a:t>
            </a:r>
          </a:p>
        </p:txBody>
      </p:sp>
      <p:sp>
        <p:nvSpPr>
          <p:cNvPr id="49" name="TextBox 49"/>
          <p:cNvSpPr txBox="1"/>
          <p:nvPr/>
        </p:nvSpPr>
        <p:spPr>
          <a:xfrm>
            <a:off x="6062076" y="3577209"/>
            <a:ext cx="581699" cy="306448"/>
          </a:xfrm>
          <a:prstGeom prst="rect">
            <a:avLst/>
          </a:prstGeom>
        </p:spPr>
        <p:txBody>
          <a:bodyPr lIns="0" tIns="0" rIns="0" bIns="0" rtlCol="0" anchor="t">
            <a:spAutoFit/>
          </a:bodyPr>
          <a:lstStyle/>
          <a:p>
            <a:pPr algn="r">
              <a:lnSpc>
                <a:spcPts val="2623"/>
              </a:lnSpc>
            </a:pPr>
            <a:r>
              <a:rPr lang="en-US" sz="1873" spc="46">
                <a:solidFill>
                  <a:srgbClr val="262674"/>
                </a:solidFill>
                <a:latin typeface="Anton"/>
                <a:ea typeface="Anton"/>
                <a:cs typeface="Anton"/>
                <a:sym typeface="Anton"/>
              </a:rPr>
              <a:t>102</a:t>
            </a:r>
          </a:p>
        </p:txBody>
      </p:sp>
      <p:sp>
        <p:nvSpPr>
          <p:cNvPr id="50" name="TextBox 50"/>
          <p:cNvSpPr txBox="1"/>
          <p:nvPr/>
        </p:nvSpPr>
        <p:spPr>
          <a:xfrm>
            <a:off x="6424861" y="4238990"/>
            <a:ext cx="581699" cy="306448"/>
          </a:xfrm>
          <a:prstGeom prst="rect">
            <a:avLst/>
          </a:prstGeom>
        </p:spPr>
        <p:txBody>
          <a:bodyPr lIns="0" tIns="0" rIns="0" bIns="0" rtlCol="0" anchor="t">
            <a:spAutoFit/>
          </a:bodyPr>
          <a:lstStyle/>
          <a:p>
            <a:pPr algn="l">
              <a:lnSpc>
                <a:spcPts val="2623"/>
              </a:lnSpc>
            </a:pPr>
            <a:r>
              <a:rPr lang="en-US" sz="1873" spc="46" dirty="0">
                <a:solidFill>
                  <a:srgbClr val="262674"/>
                </a:solidFill>
                <a:latin typeface="Anton"/>
                <a:ea typeface="Anton"/>
                <a:cs typeface="Anton"/>
                <a:sym typeface="Anton"/>
              </a:rPr>
              <a:t>12</a:t>
            </a:r>
          </a:p>
        </p:txBody>
      </p:sp>
      <p:sp>
        <p:nvSpPr>
          <p:cNvPr id="51" name="TextBox 51"/>
          <p:cNvSpPr txBox="1"/>
          <p:nvPr/>
        </p:nvSpPr>
        <p:spPr>
          <a:xfrm>
            <a:off x="3816645" y="3869405"/>
            <a:ext cx="1371421" cy="207757"/>
          </a:xfrm>
          <a:prstGeom prst="rect">
            <a:avLst/>
          </a:prstGeom>
        </p:spPr>
        <p:txBody>
          <a:bodyPr lIns="0" tIns="0" rIns="0" bIns="0" rtlCol="0" anchor="t">
            <a:spAutoFit/>
          </a:bodyPr>
          <a:lstStyle/>
          <a:p>
            <a:pPr algn="r">
              <a:lnSpc>
                <a:spcPts val="1697"/>
              </a:lnSpc>
            </a:pPr>
            <a:r>
              <a:rPr lang="en-US" sz="1212" spc="30" dirty="0">
                <a:solidFill>
                  <a:srgbClr val="262674"/>
                </a:solidFill>
                <a:latin typeface="Inter"/>
                <a:ea typeface="Inter"/>
                <a:cs typeface="Inter"/>
                <a:sym typeface="Inter"/>
              </a:rPr>
              <a:t>CLUBS</a:t>
            </a:r>
          </a:p>
        </p:txBody>
      </p:sp>
      <p:sp>
        <p:nvSpPr>
          <p:cNvPr id="52" name="TextBox 52"/>
          <p:cNvSpPr txBox="1"/>
          <p:nvPr/>
        </p:nvSpPr>
        <p:spPr>
          <a:xfrm>
            <a:off x="3816645" y="4516864"/>
            <a:ext cx="1371421" cy="207757"/>
          </a:xfrm>
          <a:prstGeom prst="rect">
            <a:avLst/>
          </a:prstGeom>
        </p:spPr>
        <p:txBody>
          <a:bodyPr lIns="0" tIns="0" rIns="0" bIns="0" rtlCol="0" anchor="t">
            <a:spAutoFit/>
          </a:bodyPr>
          <a:lstStyle/>
          <a:p>
            <a:pPr algn="r">
              <a:lnSpc>
                <a:spcPts val="1697"/>
              </a:lnSpc>
            </a:pPr>
            <a:r>
              <a:rPr lang="en-US" sz="1212" spc="30">
                <a:solidFill>
                  <a:srgbClr val="262674"/>
                </a:solidFill>
                <a:latin typeface="Inter"/>
                <a:ea typeface="Inter"/>
                <a:cs typeface="Inter"/>
                <a:sym typeface="Inter"/>
              </a:rPr>
              <a:t>LICENCIÉS</a:t>
            </a:r>
          </a:p>
        </p:txBody>
      </p:sp>
      <p:sp>
        <p:nvSpPr>
          <p:cNvPr id="53" name="TextBox 53"/>
          <p:cNvSpPr txBox="1"/>
          <p:nvPr/>
        </p:nvSpPr>
        <p:spPr>
          <a:xfrm>
            <a:off x="5304608" y="3893182"/>
            <a:ext cx="1371421" cy="313704"/>
          </a:xfrm>
          <a:prstGeom prst="rect">
            <a:avLst/>
          </a:prstGeom>
        </p:spPr>
        <p:txBody>
          <a:bodyPr lIns="0" tIns="0" rIns="0" bIns="0" rtlCol="0" anchor="t">
            <a:spAutoFit/>
          </a:bodyPr>
          <a:lstStyle/>
          <a:p>
            <a:pPr algn="r">
              <a:lnSpc>
                <a:spcPts val="1224"/>
              </a:lnSpc>
            </a:pPr>
            <a:r>
              <a:rPr lang="en-US" sz="1212" spc="30" dirty="0">
                <a:solidFill>
                  <a:srgbClr val="262674"/>
                </a:solidFill>
                <a:latin typeface="Inter"/>
                <a:ea typeface="Inter"/>
                <a:cs typeface="Inter"/>
                <a:sym typeface="Inter"/>
              </a:rPr>
              <a:t>ECOLES DE BAD LABELLISÉES</a:t>
            </a:r>
          </a:p>
        </p:txBody>
      </p:sp>
      <p:sp>
        <p:nvSpPr>
          <p:cNvPr id="54" name="TextBox 54"/>
          <p:cNvSpPr txBox="1"/>
          <p:nvPr/>
        </p:nvSpPr>
        <p:spPr>
          <a:xfrm>
            <a:off x="3800617" y="5225663"/>
            <a:ext cx="1371421" cy="207757"/>
          </a:xfrm>
          <a:prstGeom prst="rect">
            <a:avLst/>
          </a:prstGeom>
        </p:spPr>
        <p:txBody>
          <a:bodyPr lIns="0" tIns="0" rIns="0" bIns="0" rtlCol="0" anchor="t">
            <a:spAutoFit/>
          </a:bodyPr>
          <a:lstStyle/>
          <a:p>
            <a:pPr algn="r">
              <a:lnSpc>
                <a:spcPts val="1697"/>
              </a:lnSpc>
            </a:pPr>
            <a:r>
              <a:rPr lang="en-US" sz="1212" spc="30" dirty="0">
                <a:solidFill>
                  <a:srgbClr val="262674"/>
                </a:solidFill>
                <a:latin typeface="Inter"/>
                <a:ea typeface="Inter"/>
                <a:cs typeface="Inter"/>
                <a:sym typeface="Inter"/>
              </a:rPr>
              <a:t>SALARIÉS</a:t>
            </a:r>
          </a:p>
        </p:txBody>
      </p:sp>
      <p:sp>
        <p:nvSpPr>
          <p:cNvPr id="55" name="TextBox 55"/>
          <p:cNvSpPr txBox="1"/>
          <p:nvPr/>
        </p:nvSpPr>
        <p:spPr>
          <a:xfrm>
            <a:off x="5304608" y="4554964"/>
            <a:ext cx="1371421" cy="313704"/>
          </a:xfrm>
          <a:prstGeom prst="rect">
            <a:avLst/>
          </a:prstGeom>
        </p:spPr>
        <p:txBody>
          <a:bodyPr lIns="0" tIns="0" rIns="0" bIns="0" rtlCol="0" anchor="t">
            <a:spAutoFit/>
          </a:bodyPr>
          <a:lstStyle/>
          <a:p>
            <a:pPr algn="r">
              <a:lnSpc>
                <a:spcPts val="1224"/>
              </a:lnSpc>
            </a:pPr>
            <a:r>
              <a:rPr lang="en-US" sz="1212" spc="30">
                <a:solidFill>
                  <a:srgbClr val="262674"/>
                </a:solidFill>
                <a:latin typeface="Inter"/>
                <a:ea typeface="Inter"/>
                <a:cs typeface="Inter"/>
                <a:sym typeface="Inter"/>
              </a:rPr>
              <a:t>JOUEURS AU PÖLE ESPOIRS</a:t>
            </a:r>
          </a:p>
        </p:txBody>
      </p:sp>
      <p:sp>
        <p:nvSpPr>
          <p:cNvPr id="56" name="TextBox 56"/>
          <p:cNvSpPr txBox="1"/>
          <p:nvPr/>
        </p:nvSpPr>
        <p:spPr>
          <a:xfrm>
            <a:off x="4199900" y="5867507"/>
            <a:ext cx="2476129" cy="283718"/>
          </a:xfrm>
          <a:prstGeom prst="rect">
            <a:avLst/>
          </a:prstGeom>
        </p:spPr>
        <p:txBody>
          <a:bodyPr lIns="0" tIns="0" rIns="0" bIns="0" rtlCol="0" anchor="t">
            <a:spAutoFit/>
          </a:bodyPr>
          <a:lstStyle/>
          <a:p>
            <a:pPr algn="r">
              <a:lnSpc>
                <a:spcPts val="1111"/>
              </a:lnSpc>
            </a:pPr>
            <a:r>
              <a:rPr lang="en-US" sz="1100" spc="27" dirty="0">
                <a:solidFill>
                  <a:srgbClr val="262674"/>
                </a:solidFill>
                <a:latin typeface="Inter"/>
                <a:ea typeface="Inter"/>
                <a:cs typeface="Inter"/>
                <a:sym typeface="Inter"/>
              </a:rPr>
              <a:t>DES </a:t>
            </a:r>
            <a:r>
              <a:rPr lang="en-US" sz="1100" b="1" spc="27" dirty="0">
                <a:solidFill>
                  <a:srgbClr val="262674"/>
                </a:solidFill>
                <a:latin typeface="Inter Bold"/>
                <a:ea typeface="Inter Bold"/>
                <a:cs typeface="Inter Bold"/>
                <a:sym typeface="Inter Bold"/>
              </a:rPr>
              <a:t>CENTAINES </a:t>
            </a:r>
            <a:r>
              <a:rPr lang="en-US" sz="1100" spc="27" dirty="0">
                <a:solidFill>
                  <a:srgbClr val="262674"/>
                </a:solidFill>
                <a:latin typeface="Inter"/>
                <a:ea typeface="Inter"/>
                <a:cs typeface="Inter"/>
                <a:sym typeface="Inter"/>
              </a:rPr>
              <a:t>DE RAISONS DE JOUER AU BAD !</a:t>
            </a:r>
          </a:p>
        </p:txBody>
      </p:sp>
      <p:sp>
        <p:nvSpPr>
          <p:cNvPr id="57" name="TextBox 57"/>
          <p:cNvSpPr txBox="1"/>
          <p:nvPr/>
        </p:nvSpPr>
        <p:spPr>
          <a:xfrm>
            <a:off x="1997373" y="6665575"/>
            <a:ext cx="5119043" cy="355418"/>
          </a:xfrm>
          <a:prstGeom prst="rect">
            <a:avLst/>
          </a:prstGeom>
        </p:spPr>
        <p:txBody>
          <a:bodyPr lIns="0" tIns="0" rIns="0" bIns="0" rtlCol="0" anchor="t">
            <a:spAutoFit/>
          </a:bodyPr>
          <a:lstStyle/>
          <a:p>
            <a:pPr algn="r">
              <a:lnSpc>
                <a:spcPts val="2985"/>
              </a:lnSpc>
            </a:pPr>
            <a:r>
              <a:rPr lang="en-US" sz="2132" b="1" spc="-144">
                <a:solidFill>
                  <a:srgbClr val="0F71B8"/>
                </a:solidFill>
                <a:latin typeface="Cardo Bold"/>
                <a:ea typeface="Cardo Bold"/>
                <a:cs typeface="Cardo Bold"/>
                <a:sym typeface="Cardo Bold"/>
              </a:rPr>
              <a:t>Temps Forts</a:t>
            </a:r>
          </a:p>
        </p:txBody>
      </p:sp>
      <p:sp>
        <p:nvSpPr>
          <p:cNvPr id="58" name="TextBox 58"/>
          <p:cNvSpPr txBox="1"/>
          <p:nvPr/>
        </p:nvSpPr>
        <p:spPr>
          <a:xfrm>
            <a:off x="311463" y="7914852"/>
            <a:ext cx="1355250" cy="212674"/>
          </a:xfrm>
          <a:prstGeom prst="rect">
            <a:avLst/>
          </a:prstGeom>
        </p:spPr>
        <p:txBody>
          <a:bodyPr lIns="0" tIns="0" rIns="0" bIns="0" rtlCol="0" anchor="t">
            <a:spAutoFit/>
          </a:bodyPr>
          <a:lstStyle/>
          <a:p>
            <a:pPr algn="ctr">
              <a:lnSpc>
                <a:spcPts val="865"/>
              </a:lnSpc>
            </a:pPr>
            <a:r>
              <a:rPr lang="en-US" sz="618" b="1" spc="15">
                <a:solidFill>
                  <a:srgbClr val="262674"/>
                </a:solidFill>
                <a:latin typeface="Inter Bold"/>
                <a:ea typeface="Inter Bold"/>
                <a:cs typeface="Inter Bold"/>
                <a:sym typeface="Inter Bold"/>
              </a:rPr>
              <a:t>CHAMPIONNAT RÉGIONAL DOUBLES ET MIXTE ADULTES</a:t>
            </a:r>
          </a:p>
        </p:txBody>
      </p:sp>
      <p:sp>
        <p:nvSpPr>
          <p:cNvPr id="59" name="TextBox 59"/>
          <p:cNvSpPr txBox="1"/>
          <p:nvPr/>
        </p:nvSpPr>
        <p:spPr>
          <a:xfrm>
            <a:off x="1313019" y="9453597"/>
            <a:ext cx="854841" cy="93619"/>
          </a:xfrm>
          <a:prstGeom prst="rect">
            <a:avLst/>
          </a:prstGeom>
        </p:spPr>
        <p:txBody>
          <a:bodyPr lIns="0" tIns="0" rIns="0" bIns="0" rtlCol="0" anchor="t">
            <a:spAutoFit/>
          </a:bodyPr>
          <a:lstStyle/>
          <a:p>
            <a:pPr algn="l">
              <a:lnSpc>
                <a:spcPts val="725"/>
              </a:lnSpc>
            </a:pPr>
            <a:r>
              <a:rPr lang="en-US" sz="518" b="1" spc="12">
                <a:solidFill>
                  <a:srgbClr val="6D6D87"/>
                </a:solidFill>
                <a:latin typeface="Inter Bold"/>
                <a:ea typeface="Inter Bold"/>
                <a:cs typeface="Inter Bold"/>
                <a:sym typeface="Inter Bold"/>
              </a:rPr>
              <a:t>badminton-aura.org</a:t>
            </a:r>
          </a:p>
        </p:txBody>
      </p:sp>
      <p:sp>
        <p:nvSpPr>
          <p:cNvPr id="60" name="TextBox 60"/>
          <p:cNvSpPr txBox="1"/>
          <p:nvPr/>
        </p:nvSpPr>
        <p:spPr>
          <a:xfrm>
            <a:off x="2167860" y="9447017"/>
            <a:ext cx="1035557" cy="181347"/>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Ligue Auvergne Rhône-Alpes Badminton </a:t>
            </a:r>
          </a:p>
        </p:txBody>
      </p:sp>
      <p:sp>
        <p:nvSpPr>
          <p:cNvPr id="61" name="TextBox 61"/>
          <p:cNvSpPr txBox="1"/>
          <p:nvPr/>
        </p:nvSpPr>
        <p:spPr>
          <a:xfrm>
            <a:off x="3377535" y="9454867"/>
            <a:ext cx="822365"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ligueaurabadminton</a:t>
            </a:r>
          </a:p>
        </p:txBody>
      </p:sp>
      <p:sp>
        <p:nvSpPr>
          <p:cNvPr id="62" name="TextBox 62"/>
          <p:cNvSpPr txBox="1"/>
          <p:nvPr/>
        </p:nvSpPr>
        <p:spPr>
          <a:xfrm>
            <a:off x="4371350" y="9447017"/>
            <a:ext cx="967593" cy="181347"/>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Ligue Auvergne Rhône-Alpes Badminton </a:t>
            </a:r>
          </a:p>
        </p:txBody>
      </p:sp>
      <p:sp>
        <p:nvSpPr>
          <p:cNvPr id="63" name="TextBox 63"/>
          <p:cNvSpPr txBox="1"/>
          <p:nvPr/>
        </p:nvSpPr>
        <p:spPr>
          <a:xfrm>
            <a:off x="5273107" y="9447017"/>
            <a:ext cx="964986" cy="181347"/>
          </a:xfrm>
          <a:prstGeom prst="rect">
            <a:avLst/>
          </a:prstGeom>
        </p:spPr>
        <p:txBody>
          <a:bodyPr lIns="0" tIns="0" rIns="0" bIns="0" rtlCol="0" anchor="t">
            <a:spAutoFit/>
          </a:bodyPr>
          <a:lstStyle/>
          <a:p>
            <a:pPr algn="r">
              <a:lnSpc>
                <a:spcPts val="725"/>
              </a:lnSpc>
            </a:pPr>
            <a:r>
              <a:rPr lang="en-US" sz="518" b="1" spc="12">
                <a:solidFill>
                  <a:srgbClr val="6D6D87"/>
                </a:solidFill>
                <a:latin typeface="Inter Bold"/>
                <a:ea typeface="Inter Bold"/>
                <a:cs typeface="Inter Bold"/>
                <a:sym typeface="Inter Bold"/>
              </a:rPr>
              <a:t>Ligue Auvergne Rhône-Alpes Badminton </a:t>
            </a:r>
          </a:p>
        </p:txBody>
      </p:sp>
      <p:sp>
        <p:nvSpPr>
          <p:cNvPr id="64" name="TextBox 64"/>
          <p:cNvSpPr txBox="1"/>
          <p:nvPr/>
        </p:nvSpPr>
        <p:spPr>
          <a:xfrm>
            <a:off x="6352637" y="4916293"/>
            <a:ext cx="290849" cy="306448"/>
          </a:xfrm>
          <a:prstGeom prst="rect">
            <a:avLst/>
          </a:prstGeom>
        </p:spPr>
        <p:txBody>
          <a:bodyPr lIns="0" tIns="0" rIns="0" bIns="0" rtlCol="0" anchor="t">
            <a:spAutoFit/>
          </a:bodyPr>
          <a:lstStyle/>
          <a:p>
            <a:pPr algn="r">
              <a:lnSpc>
                <a:spcPts val="2623"/>
              </a:lnSpc>
            </a:pPr>
            <a:r>
              <a:rPr lang="en-US" sz="1873" spc="46">
                <a:solidFill>
                  <a:srgbClr val="262674"/>
                </a:solidFill>
                <a:latin typeface="Anton"/>
                <a:ea typeface="Anton"/>
                <a:cs typeface="Anton"/>
                <a:sym typeface="Anton"/>
              </a:rPr>
              <a:t>14</a:t>
            </a:r>
          </a:p>
        </p:txBody>
      </p:sp>
      <p:sp>
        <p:nvSpPr>
          <p:cNvPr id="65" name="TextBox 65"/>
          <p:cNvSpPr txBox="1"/>
          <p:nvPr/>
        </p:nvSpPr>
        <p:spPr>
          <a:xfrm>
            <a:off x="5272065" y="5225663"/>
            <a:ext cx="1371421" cy="207757"/>
          </a:xfrm>
          <a:prstGeom prst="rect">
            <a:avLst/>
          </a:prstGeom>
        </p:spPr>
        <p:txBody>
          <a:bodyPr lIns="0" tIns="0" rIns="0" bIns="0" rtlCol="0" anchor="t">
            <a:spAutoFit/>
          </a:bodyPr>
          <a:lstStyle/>
          <a:p>
            <a:pPr algn="r">
              <a:lnSpc>
                <a:spcPts val="1697"/>
              </a:lnSpc>
            </a:pPr>
            <a:r>
              <a:rPr lang="en-US" sz="1212" spc="30">
                <a:solidFill>
                  <a:srgbClr val="262674"/>
                </a:solidFill>
                <a:latin typeface="Inter"/>
                <a:ea typeface="Inter"/>
                <a:cs typeface="Inter"/>
                <a:sym typeface="Inter"/>
              </a:rPr>
              <a:t>ELUS</a:t>
            </a:r>
          </a:p>
        </p:txBody>
      </p:sp>
      <p:sp>
        <p:nvSpPr>
          <p:cNvPr id="66" name="TextBox 66"/>
          <p:cNvSpPr txBox="1"/>
          <p:nvPr/>
        </p:nvSpPr>
        <p:spPr>
          <a:xfrm>
            <a:off x="371916" y="8160004"/>
            <a:ext cx="1117174" cy="212674"/>
          </a:xfrm>
          <a:prstGeom prst="rect">
            <a:avLst/>
          </a:prstGeom>
        </p:spPr>
        <p:txBody>
          <a:bodyPr lIns="0" tIns="0" rIns="0" bIns="0" rtlCol="0" anchor="t">
            <a:spAutoFit/>
          </a:bodyPr>
          <a:lstStyle/>
          <a:p>
            <a:pPr algn="ctr">
              <a:lnSpc>
                <a:spcPts val="865"/>
              </a:lnSpc>
            </a:pPr>
            <a:r>
              <a:rPr lang="en-US" sz="618" i="1" spc="15">
                <a:solidFill>
                  <a:srgbClr val="262674"/>
                </a:solidFill>
                <a:latin typeface="Inter Italics"/>
                <a:ea typeface="Inter Italics"/>
                <a:cs typeface="Inter Italics"/>
                <a:sym typeface="Inter Italics"/>
              </a:rPr>
              <a:t>10-11 octobre 2026</a:t>
            </a:r>
          </a:p>
          <a:p>
            <a:pPr algn="ctr">
              <a:lnSpc>
                <a:spcPts val="865"/>
              </a:lnSpc>
            </a:pPr>
            <a:r>
              <a:rPr lang="en-US" sz="618" i="1" spc="15">
                <a:solidFill>
                  <a:srgbClr val="262674"/>
                </a:solidFill>
                <a:latin typeface="Inter Italics"/>
                <a:ea typeface="Inter Italics"/>
                <a:cs typeface="Inter Italics"/>
                <a:sym typeface="Inter Italics"/>
              </a:rPr>
              <a:t>Lieu en attente</a:t>
            </a:r>
          </a:p>
        </p:txBody>
      </p:sp>
      <p:sp>
        <p:nvSpPr>
          <p:cNvPr id="67" name="TextBox 67"/>
          <p:cNvSpPr txBox="1"/>
          <p:nvPr/>
        </p:nvSpPr>
        <p:spPr>
          <a:xfrm>
            <a:off x="1490300" y="7070147"/>
            <a:ext cx="1117174" cy="212674"/>
          </a:xfrm>
          <a:prstGeom prst="rect">
            <a:avLst/>
          </a:prstGeom>
        </p:spPr>
        <p:txBody>
          <a:bodyPr lIns="0" tIns="0" rIns="0" bIns="0" rtlCol="0" anchor="t">
            <a:spAutoFit/>
          </a:bodyPr>
          <a:lstStyle/>
          <a:p>
            <a:pPr algn="ctr">
              <a:lnSpc>
                <a:spcPts val="865"/>
              </a:lnSpc>
            </a:pPr>
            <a:r>
              <a:rPr lang="en-US" sz="618" b="1" spc="15">
                <a:solidFill>
                  <a:srgbClr val="262674"/>
                </a:solidFill>
                <a:latin typeface="Inter Bold"/>
                <a:ea typeface="Inter Bold"/>
                <a:cs typeface="Inter Bold"/>
                <a:sym typeface="Inter Bold"/>
              </a:rPr>
              <a:t>CHAMPIONNAT RÉGIONAL VÉTÉRANS</a:t>
            </a:r>
          </a:p>
        </p:txBody>
      </p:sp>
      <p:sp>
        <p:nvSpPr>
          <p:cNvPr id="68" name="TextBox 68"/>
          <p:cNvSpPr txBox="1"/>
          <p:nvPr/>
        </p:nvSpPr>
        <p:spPr>
          <a:xfrm>
            <a:off x="1452863" y="7275045"/>
            <a:ext cx="1117174" cy="212674"/>
          </a:xfrm>
          <a:prstGeom prst="rect">
            <a:avLst/>
          </a:prstGeom>
        </p:spPr>
        <p:txBody>
          <a:bodyPr lIns="0" tIns="0" rIns="0" bIns="0" rtlCol="0" anchor="t">
            <a:spAutoFit/>
          </a:bodyPr>
          <a:lstStyle/>
          <a:p>
            <a:pPr algn="ctr">
              <a:lnSpc>
                <a:spcPts val="865"/>
              </a:lnSpc>
            </a:pPr>
            <a:r>
              <a:rPr lang="en-US" sz="618" i="1" spc="15">
                <a:solidFill>
                  <a:srgbClr val="262674"/>
                </a:solidFill>
                <a:latin typeface="Inter Italics"/>
                <a:ea typeface="Inter Italics"/>
                <a:cs typeface="Inter Italics"/>
                <a:sym typeface="Inter Italics"/>
              </a:rPr>
              <a:t>21-22 novembre 2026</a:t>
            </a:r>
          </a:p>
          <a:p>
            <a:pPr algn="ctr">
              <a:lnSpc>
                <a:spcPts val="865"/>
              </a:lnSpc>
            </a:pPr>
            <a:r>
              <a:rPr lang="en-US" sz="618" i="1" spc="15">
                <a:solidFill>
                  <a:srgbClr val="262674"/>
                </a:solidFill>
                <a:latin typeface="Inter Italics"/>
                <a:ea typeface="Inter Italics"/>
                <a:cs typeface="Inter Italics"/>
                <a:sym typeface="Inter Italics"/>
              </a:rPr>
              <a:t>Lieu en attente</a:t>
            </a:r>
          </a:p>
        </p:txBody>
      </p:sp>
      <p:sp>
        <p:nvSpPr>
          <p:cNvPr id="69" name="TextBox 69"/>
          <p:cNvSpPr txBox="1"/>
          <p:nvPr/>
        </p:nvSpPr>
        <p:spPr>
          <a:xfrm>
            <a:off x="2663276" y="7955106"/>
            <a:ext cx="1117174" cy="212674"/>
          </a:xfrm>
          <a:prstGeom prst="rect">
            <a:avLst/>
          </a:prstGeom>
        </p:spPr>
        <p:txBody>
          <a:bodyPr lIns="0" tIns="0" rIns="0" bIns="0" rtlCol="0" anchor="t">
            <a:spAutoFit/>
          </a:bodyPr>
          <a:lstStyle/>
          <a:p>
            <a:pPr algn="ctr">
              <a:lnSpc>
                <a:spcPts val="865"/>
              </a:lnSpc>
            </a:pPr>
            <a:r>
              <a:rPr lang="en-US" sz="618" b="1" spc="15">
                <a:solidFill>
                  <a:srgbClr val="262674"/>
                </a:solidFill>
                <a:latin typeface="Inter Bold"/>
                <a:ea typeface="Inter Bold"/>
                <a:cs typeface="Inter Bold"/>
                <a:sym typeface="Inter Bold"/>
              </a:rPr>
              <a:t>CHAMPIONNAT RÉGIONAL JEUNES</a:t>
            </a:r>
          </a:p>
        </p:txBody>
      </p:sp>
      <p:sp>
        <p:nvSpPr>
          <p:cNvPr id="70" name="TextBox 70"/>
          <p:cNvSpPr txBox="1"/>
          <p:nvPr/>
        </p:nvSpPr>
        <p:spPr>
          <a:xfrm>
            <a:off x="2663276" y="8160004"/>
            <a:ext cx="1117174" cy="212674"/>
          </a:xfrm>
          <a:prstGeom prst="rect">
            <a:avLst/>
          </a:prstGeom>
        </p:spPr>
        <p:txBody>
          <a:bodyPr lIns="0" tIns="0" rIns="0" bIns="0" rtlCol="0" anchor="t">
            <a:spAutoFit/>
          </a:bodyPr>
          <a:lstStyle/>
          <a:p>
            <a:pPr algn="ctr">
              <a:lnSpc>
                <a:spcPts val="865"/>
              </a:lnSpc>
            </a:pPr>
            <a:r>
              <a:rPr lang="en-US" sz="618" i="1" spc="15">
                <a:solidFill>
                  <a:srgbClr val="262674"/>
                </a:solidFill>
                <a:latin typeface="Inter Italics"/>
                <a:ea typeface="Inter Italics"/>
                <a:cs typeface="Inter Italics"/>
                <a:sym typeface="Inter Italics"/>
              </a:rPr>
              <a:t>6-7 mars 2027</a:t>
            </a:r>
          </a:p>
          <a:p>
            <a:pPr algn="ctr">
              <a:lnSpc>
                <a:spcPts val="865"/>
              </a:lnSpc>
            </a:pPr>
            <a:r>
              <a:rPr lang="en-US" sz="618" i="1" spc="15">
                <a:solidFill>
                  <a:srgbClr val="262674"/>
                </a:solidFill>
                <a:latin typeface="Inter Italics"/>
                <a:ea typeface="Inter Italics"/>
                <a:cs typeface="Inter Italics"/>
                <a:sym typeface="Inter Italics"/>
              </a:rPr>
              <a:t>Voiron (38)</a:t>
            </a:r>
          </a:p>
        </p:txBody>
      </p:sp>
      <p:sp>
        <p:nvSpPr>
          <p:cNvPr id="71" name="TextBox 71"/>
          <p:cNvSpPr txBox="1"/>
          <p:nvPr/>
        </p:nvSpPr>
        <p:spPr>
          <a:xfrm>
            <a:off x="4983044" y="7987836"/>
            <a:ext cx="1117174" cy="108012"/>
          </a:xfrm>
          <a:prstGeom prst="rect">
            <a:avLst/>
          </a:prstGeom>
        </p:spPr>
        <p:txBody>
          <a:bodyPr lIns="0" tIns="0" rIns="0" bIns="0" rtlCol="0" anchor="t">
            <a:spAutoFit/>
          </a:bodyPr>
          <a:lstStyle/>
          <a:p>
            <a:pPr algn="ctr">
              <a:lnSpc>
                <a:spcPts val="865"/>
              </a:lnSpc>
            </a:pPr>
            <a:r>
              <a:rPr lang="en-US" sz="618" b="1" spc="15">
                <a:solidFill>
                  <a:srgbClr val="262674"/>
                </a:solidFill>
                <a:latin typeface="Inter Bold"/>
                <a:ea typeface="Inter Bold"/>
                <a:cs typeface="Inter Bold"/>
                <a:sym typeface="Inter Bold"/>
              </a:rPr>
              <a:t>ASSEMBLEE GENERALE</a:t>
            </a:r>
          </a:p>
        </p:txBody>
      </p:sp>
      <p:sp>
        <p:nvSpPr>
          <p:cNvPr id="72" name="TextBox 72"/>
          <p:cNvSpPr txBox="1"/>
          <p:nvPr/>
        </p:nvSpPr>
        <p:spPr>
          <a:xfrm>
            <a:off x="4983044" y="8115523"/>
            <a:ext cx="1117174" cy="108012"/>
          </a:xfrm>
          <a:prstGeom prst="rect">
            <a:avLst/>
          </a:prstGeom>
        </p:spPr>
        <p:txBody>
          <a:bodyPr lIns="0" tIns="0" rIns="0" bIns="0" rtlCol="0" anchor="t">
            <a:spAutoFit/>
          </a:bodyPr>
          <a:lstStyle/>
          <a:p>
            <a:pPr algn="ctr">
              <a:lnSpc>
                <a:spcPts val="865"/>
              </a:lnSpc>
            </a:pPr>
            <a:r>
              <a:rPr lang="en-US" sz="618" i="1" spc="15">
                <a:solidFill>
                  <a:srgbClr val="262674"/>
                </a:solidFill>
                <a:latin typeface="Inter Italics"/>
                <a:ea typeface="Inter Italics"/>
                <a:cs typeface="Inter Italics"/>
                <a:sym typeface="Inter Italics"/>
              </a:rPr>
              <a:t>Mai 2027</a:t>
            </a:r>
          </a:p>
        </p:txBody>
      </p:sp>
      <p:sp>
        <p:nvSpPr>
          <p:cNvPr id="73" name="TextBox 73"/>
          <p:cNvSpPr txBox="1"/>
          <p:nvPr/>
        </p:nvSpPr>
        <p:spPr>
          <a:xfrm>
            <a:off x="3909439" y="7335225"/>
            <a:ext cx="1117174" cy="108012"/>
          </a:xfrm>
          <a:prstGeom prst="rect">
            <a:avLst/>
          </a:prstGeom>
        </p:spPr>
        <p:txBody>
          <a:bodyPr lIns="0" tIns="0" rIns="0" bIns="0" rtlCol="0" anchor="t">
            <a:spAutoFit/>
          </a:bodyPr>
          <a:lstStyle/>
          <a:p>
            <a:pPr algn="ctr">
              <a:lnSpc>
                <a:spcPts val="865"/>
              </a:lnSpc>
            </a:pPr>
            <a:r>
              <a:rPr lang="en-US" sz="618" i="1" spc="15">
                <a:solidFill>
                  <a:srgbClr val="262674"/>
                </a:solidFill>
                <a:latin typeface="Inter Italics"/>
                <a:ea typeface="Inter Italics"/>
                <a:cs typeface="Inter Italics"/>
                <a:sym typeface="Inter Italics"/>
              </a:rPr>
              <a:t>3-4 avril 2027</a:t>
            </a:r>
          </a:p>
        </p:txBody>
      </p:sp>
      <p:sp>
        <p:nvSpPr>
          <p:cNvPr id="74" name="TextBox 74"/>
          <p:cNvSpPr txBox="1"/>
          <p:nvPr/>
        </p:nvSpPr>
        <p:spPr>
          <a:xfrm>
            <a:off x="3865870" y="7116243"/>
            <a:ext cx="1117174" cy="212674"/>
          </a:xfrm>
          <a:prstGeom prst="rect">
            <a:avLst/>
          </a:prstGeom>
        </p:spPr>
        <p:txBody>
          <a:bodyPr lIns="0" tIns="0" rIns="0" bIns="0" rtlCol="0" anchor="t">
            <a:spAutoFit/>
          </a:bodyPr>
          <a:lstStyle/>
          <a:p>
            <a:pPr algn="ctr">
              <a:lnSpc>
                <a:spcPts val="865"/>
              </a:lnSpc>
            </a:pPr>
            <a:r>
              <a:rPr lang="en-US" sz="618" b="1" spc="15">
                <a:solidFill>
                  <a:srgbClr val="262674"/>
                </a:solidFill>
                <a:latin typeface="Inter Bold"/>
                <a:ea typeface="Inter Bold"/>
                <a:cs typeface="Inter Bold"/>
                <a:sym typeface="Inter Bold"/>
              </a:rPr>
              <a:t>FZ FORZA ALPES</a:t>
            </a:r>
          </a:p>
          <a:p>
            <a:pPr algn="ctr">
              <a:lnSpc>
                <a:spcPts val="865"/>
              </a:lnSpc>
            </a:pPr>
            <a:r>
              <a:rPr lang="en-US" sz="618" b="1" spc="15">
                <a:solidFill>
                  <a:srgbClr val="262674"/>
                </a:solidFill>
                <a:latin typeface="Inter Bold"/>
                <a:ea typeface="Inter Bold"/>
                <a:cs typeface="Inter Bold"/>
                <a:sym typeface="Inter Bold"/>
              </a:rPr>
              <a:t>INTERNATIONAL U19</a:t>
            </a:r>
          </a:p>
        </p:txBody>
      </p:sp>
      <p:sp>
        <p:nvSpPr>
          <p:cNvPr id="75" name="TextBox 75"/>
          <p:cNvSpPr txBox="1"/>
          <p:nvPr/>
        </p:nvSpPr>
        <p:spPr>
          <a:xfrm>
            <a:off x="5999242" y="7363800"/>
            <a:ext cx="1117174" cy="108012"/>
          </a:xfrm>
          <a:prstGeom prst="rect">
            <a:avLst/>
          </a:prstGeom>
        </p:spPr>
        <p:txBody>
          <a:bodyPr lIns="0" tIns="0" rIns="0" bIns="0" rtlCol="0" anchor="t">
            <a:spAutoFit/>
          </a:bodyPr>
          <a:lstStyle/>
          <a:p>
            <a:pPr algn="ctr">
              <a:lnSpc>
                <a:spcPts val="865"/>
              </a:lnSpc>
            </a:pPr>
            <a:r>
              <a:rPr lang="en-US" sz="618" i="1" spc="15">
                <a:solidFill>
                  <a:srgbClr val="262674"/>
                </a:solidFill>
                <a:latin typeface="Inter Italics"/>
                <a:ea typeface="Inter Italics"/>
                <a:cs typeface="Inter Italics"/>
                <a:sym typeface="Inter Italics"/>
              </a:rPr>
              <a:t>17-20 juin 2027</a:t>
            </a:r>
          </a:p>
        </p:txBody>
      </p:sp>
      <p:sp>
        <p:nvSpPr>
          <p:cNvPr id="76" name="TextBox 76"/>
          <p:cNvSpPr txBox="1"/>
          <p:nvPr/>
        </p:nvSpPr>
        <p:spPr>
          <a:xfrm>
            <a:off x="6012259" y="7141601"/>
            <a:ext cx="1117174" cy="212674"/>
          </a:xfrm>
          <a:prstGeom prst="rect">
            <a:avLst/>
          </a:prstGeom>
        </p:spPr>
        <p:txBody>
          <a:bodyPr lIns="0" tIns="0" rIns="0" bIns="0" rtlCol="0" anchor="t">
            <a:spAutoFit/>
          </a:bodyPr>
          <a:lstStyle/>
          <a:p>
            <a:pPr algn="ctr">
              <a:lnSpc>
                <a:spcPts val="865"/>
              </a:lnSpc>
            </a:pPr>
            <a:r>
              <a:rPr lang="en-US" sz="618" b="1" spc="15">
                <a:solidFill>
                  <a:srgbClr val="262674"/>
                </a:solidFill>
                <a:latin typeface="Inter Bold"/>
                <a:ea typeface="Inter Bold"/>
                <a:cs typeface="Inter Bold"/>
                <a:sym typeface="Inter Bold"/>
              </a:rPr>
              <a:t>VALENCE ALPES INTERNATIONAL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4035" y="5988421"/>
            <a:ext cx="6190455" cy="1628439"/>
            <a:chOff x="0" y="0"/>
            <a:chExt cx="34518992" cy="9080445"/>
          </a:xfrm>
        </p:grpSpPr>
        <p:sp>
          <p:nvSpPr>
            <p:cNvPr id="3" name="Freeform 3"/>
            <p:cNvSpPr/>
            <p:nvPr/>
          </p:nvSpPr>
          <p:spPr>
            <a:xfrm>
              <a:off x="0" y="0"/>
              <a:ext cx="34518991" cy="9080445"/>
            </a:xfrm>
            <a:custGeom>
              <a:avLst/>
              <a:gdLst/>
              <a:ahLst/>
              <a:cxnLst/>
              <a:rect l="l" t="t" r="r" b="b"/>
              <a:pathLst>
                <a:path w="34518991" h="9080445">
                  <a:moveTo>
                    <a:pt x="0" y="0"/>
                  </a:moveTo>
                  <a:lnTo>
                    <a:pt x="0" y="9080445"/>
                  </a:lnTo>
                  <a:lnTo>
                    <a:pt x="34518991" y="9080445"/>
                  </a:lnTo>
                  <a:lnTo>
                    <a:pt x="34518991" y="0"/>
                  </a:lnTo>
                  <a:lnTo>
                    <a:pt x="0" y="0"/>
                  </a:lnTo>
                  <a:close/>
                  <a:moveTo>
                    <a:pt x="34458033" y="9019485"/>
                  </a:moveTo>
                  <a:lnTo>
                    <a:pt x="59690" y="9019485"/>
                  </a:lnTo>
                  <a:lnTo>
                    <a:pt x="59690" y="59690"/>
                  </a:lnTo>
                  <a:lnTo>
                    <a:pt x="34458033" y="59690"/>
                  </a:lnTo>
                  <a:lnTo>
                    <a:pt x="34458033" y="9019485"/>
                  </a:lnTo>
                  <a:close/>
                </a:path>
              </a:pathLst>
            </a:custGeom>
            <a:solidFill>
              <a:srgbClr val="262674"/>
            </a:solidFill>
          </p:spPr>
          <p:txBody>
            <a:bodyPr/>
            <a:lstStyle/>
            <a:p>
              <a:endParaRPr lang="fr-FR"/>
            </a:p>
          </p:txBody>
        </p:sp>
      </p:grpSp>
      <p:sp>
        <p:nvSpPr>
          <p:cNvPr id="4" name="Freeform 4"/>
          <p:cNvSpPr/>
          <p:nvPr/>
        </p:nvSpPr>
        <p:spPr>
          <a:xfrm>
            <a:off x="289041" y="505378"/>
            <a:ext cx="6981918" cy="10186622"/>
          </a:xfrm>
          <a:custGeom>
            <a:avLst/>
            <a:gdLst/>
            <a:ahLst/>
            <a:cxnLst/>
            <a:rect l="l" t="t" r="r" b="b"/>
            <a:pathLst>
              <a:path w="6981918" h="10186622">
                <a:moveTo>
                  <a:pt x="0" y="0"/>
                </a:moveTo>
                <a:lnTo>
                  <a:pt x="6981918" y="0"/>
                </a:lnTo>
                <a:lnTo>
                  <a:pt x="6981918" y="10186622"/>
                </a:lnTo>
                <a:lnTo>
                  <a:pt x="0" y="10186622"/>
                </a:lnTo>
                <a:lnTo>
                  <a:pt x="0" y="0"/>
                </a:lnTo>
                <a:close/>
              </a:path>
            </a:pathLst>
          </a:custGeom>
          <a:blipFill>
            <a:blip r:embed="rId2">
              <a:alphaModFix amt="2000"/>
            </a:blip>
            <a:stretch>
              <a:fillRect l="-30908" r="-30908"/>
            </a:stretch>
          </a:blipFill>
        </p:spPr>
        <p:txBody>
          <a:bodyPr/>
          <a:lstStyle/>
          <a:p>
            <a:endParaRPr lang="fr-FR"/>
          </a:p>
        </p:txBody>
      </p:sp>
      <p:sp>
        <p:nvSpPr>
          <p:cNvPr id="5" name="Freeform 5"/>
          <p:cNvSpPr/>
          <p:nvPr/>
        </p:nvSpPr>
        <p:spPr>
          <a:xfrm>
            <a:off x="297820" y="284679"/>
            <a:ext cx="6981918" cy="10186622"/>
          </a:xfrm>
          <a:custGeom>
            <a:avLst/>
            <a:gdLst/>
            <a:ahLst/>
            <a:cxnLst/>
            <a:rect l="l" t="t" r="r" b="b"/>
            <a:pathLst>
              <a:path w="6981918" h="10186622">
                <a:moveTo>
                  <a:pt x="0" y="0"/>
                </a:moveTo>
                <a:lnTo>
                  <a:pt x="6981918" y="0"/>
                </a:lnTo>
                <a:lnTo>
                  <a:pt x="6981918" y="10186622"/>
                </a:lnTo>
                <a:lnTo>
                  <a:pt x="0" y="10186622"/>
                </a:lnTo>
                <a:lnTo>
                  <a:pt x="0" y="0"/>
                </a:lnTo>
                <a:close/>
              </a:path>
            </a:pathLst>
          </a:custGeom>
          <a:blipFill>
            <a:blip r:embed="rId2">
              <a:alphaModFix amt="2000"/>
            </a:blip>
            <a:stretch>
              <a:fillRect l="-30908" r="-30908"/>
            </a:stretch>
          </a:blipFill>
        </p:spPr>
        <p:txBody>
          <a:bodyPr/>
          <a:lstStyle/>
          <a:p>
            <a:endParaRPr lang="fr-FR"/>
          </a:p>
        </p:txBody>
      </p:sp>
      <p:grpSp>
        <p:nvGrpSpPr>
          <p:cNvPr id="6" name="Group 6"/>
          <p:cNvGrpSpPr/>
          <p:nvPr/>
        </p:nvGrpSpPr>
        <p:grpSpPr>
          <a:xfrm>
            <a:off x="40805" y="-44284"/>
            <a:ext cx="7560000" cy="10692000"/>
            <a:chOff x="0" y="0"/>
            <a:chExt cx="2709333" cy="3831771"/>
          </a:xfrm>
        </p:grpSpPr>
        <p:sp>
          <p:nvSpPr>
            <p:cNvPr id="7" name="Freeform 7"/>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8" name="TextBox 8"/>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9" name="Group 9"/>
          <p:cNvGrpSpPr/>
          <p:nvPr/>
        </p:nvGrpSpPr>
        <p:grpSpPr>
          <a:xfrm>
            <a:off x="1320845" y="9678134"/>
            <a:ext cx="4918310" cy="1013866"/>
            <a:chOff x="0" y="0"/>
            <a:chExt cx="6557747" cy="1351821"/>
          </a:xfrm>
        </p:grpSpPr>
        <p:sp>
          <p:nvSpPr>
            <p:cNvPr id="10" name="AutoShape 10"/>
            <p:cNvSpPr/>
            <p:nvPr/>
          </p:nvSpPr>
          <p:spPr>
            <a:xfrm>
              <a:off x="0" y="0"/>
              <a:ext cx="6557747" cy="1351821"/>
            </a:xfrm>
            <a:prstGeom prst="rect">
              <a:avLst/>
            </a:prstGeom>
            <a:solidFill>
              <a:srgbClr val="0F71B8"/>
            </a:solidFill>
          </p:spPr>
          <p:txBody>
            <a:bodyPr/>
            <a:lstStyle/>
            <a:p>
              <a:endParaRPr lang="fr-FR"/>
            </a:p>
          </p:txBody>
        </p:sp>
      </p:grpSp>
      <p:sp>
        <p:nvSpPr>
          <p:cNvPr id="11" name="Freeform 11"/>
          <p:cNvSpPr/>
          <p:nvPr/>
        </p:nvSpPr>
        <p:spPr>
          <a:xfrm>
            <a:off x="331885" y="324133"/>
            <a:ext cx="740171" cy="667368"/>
          </a:xfrm>
          <a:custGeom>
            <a:avLst/>
            <a:gdLst/>
            <a:ahLst/>
            <a:cxnLst/>
            <a:rect l="l" t="t" r="r" b="b"/>
            <a:pathLst>
              <a:path w="740171" h="667368">
                <a:moveTo>
                  <a:pt x="0" y="0"/>
                </a:moveTo>
                <a:lnTo>
                  <a:pt x="740171" y="0"/>
                </a:lnTo>
                <a:lnTo>
                  <a:pt x="740171" y="667368"/>
                </a:lnTo>
                <a:lnTo>
                  <a:pt x="0" y="667368"/>
                </a:lnTo>
                <a:lnTo>
                  <a:pt x="0" y="0"/>
                </a:lnTo>
                <a:close/>
              </a:path>
            </a:pathLst>
          </a:custGeom>
          <a:blipFill>
            <a:blip r:embed="rId2"/>
            <a:stretch>
              <a:fillRect/>
            </a:stretch>
          </a:blipFill>
        </p:spPr>
        <p:txBody>
          <a:bodyPr/>
          <a:lstStyle/>
          <a:p>
            <a:endParaRPr lang="fr-FR"/>
          </a:p>
        </p:txBody>
      </p:sp>
      <p:sp>
        <p:nvSpPr>
          <p:cNvPr id="12" name="TextBox 12"/>
          <p:cNvSpPr txBox="1"/>
          <p:nvPr/>
        </p:nvSpPr>
        <p:spPr>
          <a:xfrm>
            <a:off x="409444" y="1455877"/>
            <a:ext cx="3270190" cy="222739"/>
          </a:xfrm>
          <a:prstGeom prst="rect">
            <a:avLst/>
          </a:prstGeom>
        </p:spPr>
        <p:txBody>
          <a:bodyPr lIns="0" tIns="0" rIns="0" bIns="0" rtlCol="0" anchor="t">
            <a:spAutoFit/>
          </a:bodyPr>
          <a:lstStyle/>
          <a:p>
            <a:pPr algn="l">
              <a:lnSpc>
                <a:spcPts val="1898"/>
              </a:lnSpc>
            </a:pPr>
            <a:r>
              <a:rPr lang="en-US" sz="1355" spc="33">
                <a:solidFill>
                  <a:srgbClr val="019FE3"/>
                </a:solidFill>
                <a:latin typeface="Inter"/>
                <a:ea typeface="Inter"/>
                <a:cs typeface="Inter"/>
                <a:sym typeface="Inter"/>
              </a:rPr>
              <a:t>MISSIONS PINCIPALES </a:t>
            </a:r>
          </a:p>
        </p:txBody>
      </p:sp>
      <p:sp>
        <p:nvSpPr>
          <p:cNvPr id="13" name="TextBox 13"/>
          <p:cNvSpPr txBox="1"/>
          <p:nvPr/>
        </p:nvSpPr>
        <p:spPr>
          <a:xfrm>
            <a:off x="417672" y="1665900"/>
            <a:ext cx="3291364" cy="1717675"/>
          </a:xfrm>
          <a:prstGeom prst="rect">
            <a:avLst/>
          </a:prstGeom>
        </p:spPr>
        <p:txBody>
          <a:bodyPr lIns="0" tIns="0" rIns="0" bIns="0" rtlCol="0" anchor="t">
            <a:spAutoFit/>
          </a:bodyPr>
          <a:lstStyle/>
          <a:p>
            <a:pPr marL="215903" lvl="1" indent="-107951" algn="l">
              <a:lnSpc>
                <a:spcPts val="1400"/>
              </a:lnSpc>
              <a:buFont typeface="Arial"/>
              <a:buChar char="•"/>
            </a:pPr>
            <a:r>
              <a:rPr lang="en-US" sz="1000" spc="25" dirty="0" err="1">
                <a:solidFill>
                  <a:srgbClr val="262674"/>
                </a:solidFill>
                <a:latin typeface="Inter"/>
                <a:ea typeface="Inter"/>
                <a:cs typeface="Inter"/>
                <a:sym typeface="Inter"/>
              </a:rPr>
              <a:t>Accompagner</a:t>
            </a:r>
            <a:r>
              <a:rPr lang="en-US" sz="1000" spc="25" dirty="0">
                <a:solidFill>
                  <a:srgbClr val="262674"/>
                </a:solidFill>
                <a:latin typeface="Inter"/>
                <a:ea typeface="Inter"/>
                <a:cs typeface="Inter"/>
                <a:sym typeface="Inter"/>
              </a:rPr>
              <a:t> les </a:t>
            </a:r>
            <a:r>
              <a:rPr lang="en-US" sz="1000" spc="25" dirty="0" err="1">
                <a:solidFill>
                  <a:srgbClr val="262674"/>
                </a:solidFill>
                <a:latin typeface="Inter"/>
                <a:ea typeface="Inter"/>
                <a:cs typeface="Inter"/>
                <a:sym typeface="Inter"/>
              </a:rPr>
              <a:t>comités</a:t>
            </a:r>
            <a:r>
              <a:rPr lang="en-US" sz="1000" spc="25" dirty="0">
                <a:solidFill>
                  <a:srgbClr val="262674"/>
                </a:solidFill>
                <a:latin typeface="Inter"/>
                <a:ea typeface="Inter"/>
                <a:cs typeface="Inter"/>
                <a:sym typeface="Inter"/>
              </a:rPr>
              <a:t> </a:t>
            </a:r>
            <a:r>
              <a:rPr lang="en-US" sz="1000" spc="25" dirty="0" err="1">
                <a:solidFill>
                  <a:srgbClr val="262674"/>
                </a:solidFill>
                <a:latin typeface="Inter"/>
                <a:ea typeface="Inter"/>
                <a:cs typeface="Inter"/>
                <a:sym typeface="Inter"/>
              </a:rPr>
              <a:t>départementaux</a:t>
            </a:r>
            <a:r>
              <a:rPr lang="en-US" sz="1000" spc="25" dirty="0">
                <a:solidFill>
                  <a:srgbClr val="262674"/>
                </a:solidFill>
                <a:latin typeface="Inter"/>
                <a:ea typeface="Inter"/>
                <a:cs typeface="Inter"/>
                <a:sym typeface="Inter"/>
              </a:rPr>
              <a:t> et les clubs dans </a:t>
            </a:r>
            <a:r>
              <a:rPr lang="en-US" sz="1000" spc="25" dirty="0" err="1">
                <a:solidFill>
                  <a:srgbClr val="262674"/>
                </a:solidFill>
                <a:latin typeface="Inter"/>
                <a:ea typeface="Inter"/>
                <a:cs typeface="Inter"/>
                <a:sym typeface="Inter"/>
              </a:rPr>
              <a:t>leur</a:t>
            </a:r>
            <a:r>
              <a:rPr lang="en-US" sz="1000" spc="25" dirty="0">
                <a:solidFill>
                  <a:srgbClr val="262674"/>
                </a:solidFill>
                <a:latin typeface="Inter"/>
                <a:ea typeface="Inter"/>
                <a:cs typeface="Inter"/>
                <a:sym typeface="Inter"/>
              </a:rPr>
              <a:t> structuration</a:t>
            </a:r>
          </a:p>
          <a:p>
            <a:pPr marL="215903" lvl="1" indent="-107951" algn="l">
              <a:lnSpc>
                <a:spcPts val="1400"/>
              </a:lnSpc>
              <a:buFont typeface="Arial"/>
              <a:buChar char="•"/>
            </a:pPr>
            <a:r>
              <a:rPr lang="en-US" sz="1000" spc="25" dirty="0" err="1">
                <a:solidFill>
                  <a:srgbClr val="262674"/>
                </a:solidFill>
                <a:latin typeface="Inter"/>
                <a:ea typeface="Inter"/>
                <a:cs typeface="Inter"/>
                <a:sym typeface="Inter"/>
              </a:rPr>
              <a:t>Promouvoir</a:t>
            </a:r>
            <a:r>
              <a:rPr lang="en-US" sz="1000" spc="25" dirty="0">
                <a:solidFill>
                  <a:srgbClr val="262674"/>
                </a:solidFill>
                <a:latin typeface="Inter"/>
                <a:ea typeface="Inter"/>
                <a:cs typeface="Inter"/>
                <a:sym typeface="Inter"/>
              </a:rPr>
              <a:t> la pratique pour </a:t>
            </a:r>
            <a:r>
              <a:rPr lang="en-US" sz="1000" spc="25" dirty="0" err="1">
                <a:solidFill>
                  <a:srgbClr val="262674"/>
                </a:solidFill>
                <a:latin typeface="Inter"/>
                <a:ea typeface="Inter"/>
                <a:cs typeface="Inter"/>
                <a:sym typeface="Inter"/>
              </a:rPr>
              <a:t>tous</a:t>
            </a:r>
            <a:r>
              <a:rPr lang="en-US" sz="1000" spc="25" dirty="0">
                <a:solidFill>
                  <a:srgbClr val="262674"/>
                </a:solidFill>
                <a:latin typeface="Inter"/>
                <a:ea typeface="Inter"/>
                <a:cs typeface="Inter"/>
                <a:sym typeface="Inter"/>
              </a:rPr>
              <a:t> et faire </a:t>
            </a:r>
            <a:r>
              <a:rPr lang="en-US" sz="1000" spc="25" dirty="0" err="1">
                <a:solidFill>
                  <a:srgbClr val="262674"/>
                </a:solidFill>
                <a:latin typeface="Inter"/>
                <a:ea typeface="Inter"/>
                <a:cs typeface="Inter"/>
                <a:sym typeface="Inter"/>
              </a:rPr>
              <a:t>rayonner</a:t>
            </a:r>
            <a:r>
              <a:rPr lang="en-US" sz="1000" spc="25" dirty="0">
                <a:solidFill>
                  <a:srgbClr val="262674"/>
                </a:solidFill>
                <a:latin typeface="Inter"/>
                <a:ea typeface="Inter"/>
                <a:cs typeface="Inter"/>
                <a:sym typeface="Inter"/>
              </a:rPr>
              <a:t> le badminton sur le </a:t>
            </a:r>
            <a:r>
              <a:rPr lang="en-US" sz="1000" spc="25" dirty="0" err="1">
                <a:solidFill>
                  <a:srgbClr val="262674"/>
                </a:solidFill>
                <a:latin typeface="Inter"/>
                <a:ea typeface="Inter"/>
                <a:cs typeface="Inter"/>
                <a:sym typeface="Inter"/>
              </a:rPr>
              <a:t>territoire</a:t>
            </a:r>
            <a:r>
              <a:rPr lang="en-US" sz="1000" spc="25" dirty="0">
                <a:solidFill>
                  <a:srgbClr val="262674"/>
                </a:solidFill>
                <a:latin typeface="Inter"/>
                <a:ea typeface="Inter"/>
                <a:cs typeface="Inter"/>
                <a:sym typeface="Inter"/>
              </a:rPr>
              <a:t> et </a:t>
            </a:r>
            <a:r>
              <a:rPr lang="en-US" sz="1000" spc="25" dirty="0" err="1">
                <a:solidFill>
                  <a:srgbClr val="262674"/>
                </a:solidFill>
                <a:latin typeface="Inter"/>
                <a:ea typeface="Inter"/>
                <a:cs typeface="Inter"/>
                <a:sym typeface="Inter"/>
              </a:rPr>
              <a:t>auprès</a:t>
            </a:r>
            <a:r>
              <a:rPr lang="en-US" sz="1000" spc="25" dirty="0">
                <a:solidFill>
                  <a:srgbClr val="262674"/>
                </a:solidFill>
                <a:latin typeface="Inter"/>
                <a:ea typeface="Inter"/>
                <a:cs typeface="Inter"/>
                <a:sym typeface="Inter"/>
              </a:rPr>
              <a:t> des </a:t>
            </a:r>
            <a:r>
              <a:rPr lang="en-US" sz="1000" spc="25" dirty="0" err="1">
                <a:solidFill>
                  <a:srgbClr val="262674"/>
                </a:solidFill>
                <a:latin typeface="Inter"/>
                <a:ea typeface="Inter"/>
                <a:cs typeface="Inter"/>
                <a:sym typeface="Inter"/>
              </a:rPr>
              <a:t>collectivités</a:t>
            </a:r>
            <a:endParaRPr lang="en-US" sz="1000" spc="25" dirty="0">
              <a:solidFill>
                <a:srgbClr val="262674"/>
              </a:solidFill>
              <a:latin typeface="Inter"/>
              <a:ea typeface="Inter"/>
              <a:cs typeface="Inter"/>
              <a:sym typeface="Inter"/>
            </a:endParaRPr>
          </a:p>
          <a:p>
            <a:pPr marL="215903" lvl="1" indent="-107951" algn="l">
              <a:lnSpc>
                <a:spcPts val="1400"/>
              </a:lnSpc>
              <a:buFont typeface="Arial"/>
              <a:buChar char="•"/>
            </a:pPr>
            <a:r>
              <a:rPr lang="en-US" sz="1000" spc="25" dirty="0" err="1">
                <a:solidFill>
                  <a:srgbClr val="262674"/>
                </a:solidFill>
                <a:latin typeface="Inter"/>
                <a:ea typeface="Inter"/>
                <a:cs typeface="Inter"/>
                <a:sym typeface="Inter"/>
              </a:rPr>
              <a:t>Détecter</a:t>
            </a:r>
            <a:r>
              <a:rPr lang="en-US" sz="1000" spc="25" dirty="0">
                <a:solidFill>
                  <a:srgbClr val="262674"/>
                </a:solidFill>
                <a:latin typeface="Inter"/>
                <a:ea typeface="Inter"/>
                <a:cs typeface="Inter"/>
                <a:sym typeface="Inter"/>
              </a:rPr>
              <a:t> et former les champions de </a:t>
            </a:r>
            <a:r>
              <a:rPr lang="en-US" sz="1000" spc="25" dirty="0" err="1">
                <a:solidFill>
                  <a:srgbClr val="262674"/>
                </a:solidFill>
                <a:latin typeface="Inter"/>
                <a:ea typeface="Inter"/>
                <a:cs typeface="Inter"/>
                <a:sym typeface="Inter"/>
              </a:rPr>
              <a:t>demain</a:t>
            </a:r>
            <a:endParaRPr lang="en-US" sz="1000" spc="25" dirty="0">
              <a:solidFill>
                <a:srgbClr val="262674"/>
              </a:solidFill>
              <a:latin typeface="Inter"/>
              <a:ea typeface="Inter"/>
              <a:cs typeface="Inter"/>
              <a:sym typeface="Inter"/>
            </a:endParaRPr>
          </a:p>
          <a:p>
            <a:pPr marL="215903" lvl="1" indent="-107951" algn="l">
              <a:lnSpc>
                <a:spcPts val="1400"/>
              </a:lnSpc>
              <a:buFont typeface="Arial"/>
              <a:buChar char="•"/>
            </a:pPr>
            <a:r>
              <a:rPr lang="en-US" sz="1000" spc="25" dirty="0">
                <a:solidFill>
                  <a:srgbClr val="262674"/>
                </a:solidFill>
                <a:latin typeface="Inter"/>
                <a:ea typeface="Inter"/>
                <a:cs typeface="Inter"/>
                <a:sym typeface="Inter"/>
              </a:rPr>
              <a:t>Former et </a:t>
            </a:r>
            <a:r>
              <a:rPr lang="en-US" sz="1000" spc="25" dirty="0" err="1">
                <a:solidFill>
                  <a:srgbClr val="262674"/>
                </a:solidFill>
                <a:latin typeface="Inter"/>
                <a:ea typeface="Inter"/>
                <a:cs typeface="Inter"/>
                <a:sym typeface="Inter"/>
              </a:rPr>
              <a:t>professionnaliser</a:t>
            </a:r>
            <a:r>
              <a:rPr lang="en-US" sz="1000" spc="25" dirty="0">
                <a:solidFill>
                  <a:srgbClr val="262674"/>
                </a:solidFill>
                <a:latin typeface="Inter"/>
                <a:ea typeface="Inter"/>
                <a:cs typeface="Inter"/>
                <a:sym typeface="Inter"/>
              </a:rPr>
              <a:t> les </a:t>
            </a:r>
            <a:r>
              <a:rPr lang="en-US" sz="1000" spc="25" dirty="0" err="1">
                <a:solidFill>
                  <a:srgbClr val="262674"/>
                </a:solidFill>
                <a:latin typeface="Inter"/>
                <a:ea typeface="Inter"/>
                <a:cs typeface="Inter"/>
                <a:sym typeface="Inter"/>
              </a:rPr>
              <a:t>acteurs</a:t>
            </a:r>
            <a:r>
              <a:rPr lang="en-US" sz="1000" spc="25" dirty="0">
                <a:solidFill>
                  <a:srgbClr val="262674"/>
                </a:solidFill>
                <a:latin typeface="Inter"/>
                <a:ea typeface="Inter"/>
                <a:cs typeface="Inter"/>
                <a:sym typeface="Inter"/>
              </a:rPr>
              <a:t> du badminton (</a:t>
            </a:r>
            <a:r>
              <a:rPr lang="en-US" sz="1000" spc="25" dirty="0" err="1">
                <a:solidFill>
                  <a:srgbClr val="262674"/>
                </a:solidFill>
                <a:latin typeface="Inter"/>
                <a:ea typeface="Inter"/>
                <a:cs typeface="Inter"/>
                <a:sym typeface="Inter"/>
              </a:rPr>
              <a:t>encadrants</a:t>
            </a:r>
            <a:r>
              <a:rPr lang="en-US" sz="1000" spc="25" dirty="0">
                <a:solidFill>
                  <a:srgbClr val="262674"/>
                </a:solidFill>
                <a:latin typeface="Inter"/>
                <a:ea typeface="Inter"/>
                <a:cs typeface="Inter"/>
                <a:sym typeface="Inter"/>
              </a:rPr>
              <a:t>, </a:t>
            </a:r>
            <a:r>
              <a:rPr lang="en-US" sz="1000" spc="25" dirty="0" err="1">
                <a:solidFill>
                  <a:srgbClr val="262674"/>
                </a:solidFill>
                <a:latin typeface="Inter"/>
                <a:ea typeface="Inter"/>
                <a:cs typeface="Inter"/>
                <a:sym typeface="Inter"/>
              </a:rPr>
              <a:t>dirigeants</a:t>
            </a:r>
            <a:r>
              <a:rPr lang="en-US" sz="1000" spc="25" dirty="0">
                <a:solidFill>
                  <a:srgbClr val="262674"/>
                </a:solidFill>
                <a:latin typeface="Inter"/>
                <a:ea typeface="Inter"/>
                <a:cs typeface="Inter"/>
                <a:sym typeface="Inter"/>
              </a:rPr>
              <a:t> et </a:t>
            </a:r>
            <a:r>
              <a:rPr lang="en-US" sz="1000" spc="25" dirty="0" err="1">
                <a:solidFill>
                  <a:srgbClr val="262674"/>
                </a:solidFill>
                <a:latin typeface="Inter"/>
                <a:ea typeface="Inter"/>
                <a:cs typeface="Inter"/>
                <a:sym typeface="Inter"/>
              </a:rPr>
              <a:t>officiels</a:t>
            </a:r>
            <a:r>
              <a:rPr lang="en-US" sz="1000" spc="25" dirty="0">
                <a:solidFill>
                  <a:srgbClr val="262674"/>
                </a:solidFill>
                <a:latin typeface="Inter"/>
                <a:ea typeface="Inter"/>
                <a:cs typeface="Inter"/>
                <a:sym typeface="Inter"/>
              </a:rPr>
              <a:t> techniques)</a:t>
            </a:r>
          </a:p>
          <a:p>
            <a:pPr marL="215903" lvl="1" indent="-107951" algn="l">
              <a:lnSpc>
                <a:spcPts val="1400"/>
              </a:lnSpc>
              <a:buFont typeface="Arial"/>
              <a:buChar char="•"/>
            </a:pPr>
            <a:r>
              <a:rPr lang="en-US" sz="1000" spc="25" dirty="0" err="1">
                <a:solidFill>
                  <a:srgbClr val="262674"/>
                </a:solidFill>
                <a:latin typeface="Inter"/>
                <a:ea typeface="Inter"/>
                <a:cs typeface="Inter"/>
                <a:sym typeface="Inter"/>
              </a:rPr>
              <a:t>Organiser</a:t>
            </a:r>
            <a:r>
              <a:rPr lang="en-US" sz="1000" spc="25" dirty="0">
                <a:solidFill>
                  <a:srgbClr val="262674"/>
                </a:solidFill>
                <a:latin typeface="Inter"/>
                <a:ea typeface="Inter"/>
                <a:cs typeface="Inter"/>
                <a:sym typeface="Inter"/>
              </a:rPr>
              <a:t> les </a:t>
            </a:r>
            <a:r>
              <a:rPr lang="en-US" sz="1000" spc="25" dirty="0" err="1">
                <a:solidFill>
                  <a:srgbClr val="262674"/>
                </a:solidFill>
                <a:latin typeface="Inter"/>
                <a:ea typeface="Inter"/>
                <a:cs typeface="Inter"/>
                <a:sym typeface="Inter"/>
              </a:rPr>
              <a:t>compétitions</a:t>
            </a:r>
            <a:r>
              <a:rPr lang="en-US" sz="1000" spc="25" dirty="0">
                <a:solidFill>
                  <a:srgbClr val="262674"/>
                </a:solidFill>
                <a:latin typeface="Inter"/>
                <a:ea typeface="Inter"/>
                <a:cs typeface="Inter"/>
                <a:sym typeface="Inter"/>
              </a:rPr>
              <a:t> </a:t>
            </a:r>
            <a:r>
              <a:rPr lang="en-US" sz="1000" spc="25" dirty="0" err="1">
                <a:solidFill>
                  <a:srgbClr val="262674"/>
                </a:solidFill>
                <a:latin typeface="Inter"/>
                <a:ea typeface="Inter"/>
                <a:cs typeface="Inter"/>
                <a:sym typeface="Inter"/>
              </a:rPr>
              <a:t>régionales</a:t>
            </a:r>
            <a:endParaRPr lang="en-US" sz="1000" spc="25" dirty="0">
              <a:solidFill>
                <a:srgbClr val="262674"/>
              </a:solidFill>
              <a:latin typeface="Inter"/>
              <a:ea typeface="Inter"/>
              <a:cs typeface="Inter"/>
              <a:sym typeface="Inter"/>
            </a:endParaRPr>
          </a:p>
        </p:txBody>
      </p:sp>
      <p:pic>
        <p:nvPicPr>
          <p:cNvPr id="14" name="Picture 14"/>
          <p:cNvPicPr>
            <a:picLocks noChangeAspect="1"/>
          </p:cNvPicPr>
          <p:nvPr/>
        </p:nvPicPr>
        <p:blipFill>
          <a:blip r:embed="rId3"/>
          <a:stretch>
            <a:fillRect/>
          </a:stretch>
        </p:blipFill>
        <p:spPr>
          <a:xfrm>
            <a:off x="3196629" y="339697"/>
            <a:ext cx="4513306" cy="3717456"/>
          </a:xfrm>
          <a:prstGeom prst="rect">
            <a:avLst/>
          </a:prstGeom>
        </p:spPr>
      </p:pic>
      <p:pic>
        <p:nvPicPr>
          <p:cNvPr id="15" name="Picture 15"/>
          <p:cNvPicPr>
            <a:picLocks noChangeAspect="1"/>
          </p:cNvPicPr>
          <p:nvPr/>
        </p:nvPicPr>
        <p:blipFill>
          <a:blip r:embed="rId4"/>
          <a:stretch>
            <a:fillRect/>
          </a:stretch>
        </p:blipFill>
        <p:spPr>
          <a:xfrm>
            <a:off x="3442561" y="3350045"/>
            <a:ext cx="630960" cy="630960"/>
          </a:xfrm>
          <a:prstGeom prst="rect">
            <a:avLst/>
          </a:prstGeom>
        </p:spPr>
      </p:pic>
      <p:sp>
        <p:nvSpPr>
          <p:cNvPr id="16" name="Freeform 16"/>
          <p:cNvSpPr/>
          <p:nvPr/>
        </p:nvSpPr>
        <p:spPr>
          <a:xfrm>
            <a:off x="2196506" y="5794926"/>
            <a:ext cx="3010759" cy="386990"/>
          </a:xfrm>
          <a:custGeom>
            <a:avLst/>
            <a:gdLst/>
            <a:ahLst/>
            <a:cxnLst/>
            <a:rect l="l" t="t" r="r" b="b"/>
            <a:pathLst>
              <a:path w="3010759" h="386990">
                <a:moveTo>
                  <a:pt x="0" y="0"/>
                </a:moveTo>
                <a:lnTo>
                  <a:pt x="3010760" y="0"/>
                </a:lnTo>
                <a:lnTo>
                  <a:pt x="3010760" y="386990"/>
                </a:lnTo>
                <a:lnTo>
                  <a:pt x="0" y="386990"/>
                </a:lnTo>
                <a:lnTo>
                  <a:pt x="0" y="0"/>
                </a:lnTo>
                <a:close/>
              </a:path>
            </a:pathLst>
          </a:custGeom>
          <a:blipFill>
            <a:blip r:embed="rId5"/>
            <a:stretch>
              <a:fillRect l="-67106" t="-77625" r="-64792" b="-320740"/>
            </a:stretch>
          </a:blipFill>
        </p:spPr>
        <p:txBody>
          <a:bodyPr/>
          <a:lstStyle/>
          <a:p>
            <a:endParaRPr lang="fr-FR"/>
          </a:p>
        </p:txBody>
      </p:sp>
      <p:grpSp>
        <p:nvGrpSpPr>
          <p:cNvPr id="17" name="Group 17"/>
          <p:cNvGrpSpPr/>
          <p:nvPr/>
        </p:nvGrpSpPr>
        <p:grpSpPr>
          <a:xfrm>
            <a:off x="524864" y="4561322"/>
            <a:ext cx="1591157" cy="899113"/>
            <a:chOff x="0" y="0"/>
            <a:chExt cx="8872553" cy="5013603"/>
          </a:xfrm>
        </p:grpSpPr>
        <p:sp>
          <p:nvSpPr>
            <p:cNvPr id="18" name="Freeform 18"/>
            <p:cNvSpPr/>
            <p:nvPr/>
          </p:nvSpPr>
          <p:spPr>
            <a:xfrm>
              <a:off x="0" y="0"/>
              <a:ext cx="8872553" cy="5013603"/>
            </a:xfrm>
            <a:custGeom>
              <a:avLst/>
              <a:gdLst/>
              <a:ahLst/>
              <a:cxnLst/>
              <a:rect l="l" t="t" r="r" b="b"/>
              <a:pathLst>
                <a:path w="8872553" h="5013603">
                  <a:moveTo>
                    <a:pt x="0" y="0"/>
                  </a:moveTo>
                  <a:lnTo>
                    <a:pt x="0" y="5013603"/>
                  </a:lnTo>
                  <a:lnTo>
                    <a:pt x="8872553" y="5013603"/>
                  </a:lnTo>
                  <a:lnTo>
                    <a:pt x="8872553" y="0"/>
                  </a:lnTo>
                  <a:lnTo>
                    <a:pt x="0" y="0"/>
                  </a:lnTo>
                  <a:close/>
                  <a:moveTo>
                    <a:pt x="8811592" y="4952643"/>
                  </a:moveTo>
                  <a:lnTo>
                    <a:pt x="59690" y="4952643"/>
                  </a:lnTo>
                  <a:lnTo>
                    <a:pt x="59690" y="59690"/>
                  </a:lnTo>
                  <a:lnTo>
                    <a:pt x="8811592" y="59690"/>
                  </a:lnTo>
                  <a:lnTo>
                    <a:pt x="8811592" y="4952643"/>
                  </a:lnTo>
                  <a:close/>
                </a:path>
              </a:pathLst>
            </a:custGeom>
            <a:solidFill>
              <a:srgbClr val="262674"/>
            </a:solidFill>
          </p:spPr>
          <p:txBody>
            <a:bodyPr/>
            <a:lstStyle/>
            <a:p>
              <a:endParaRPr lang="fr-FR"/>
            </a:p>
          </p:txBody>
        </p:sp>
      </p:grpSp>
      <p:grpSp>
        <p:nvGrpSpPr>
          <p:cNvPr id="19" name="Group 19"/>
          <p:cNvGrpSpPr/>
          <p:nvPr/>
        </p:nvGrpSpPr>
        <p:grpSpPr>
          <a:xfrm>
            <a:off x="2184125" y="4561322"/>
            <a:ext cx="1591157" cy="899113"/>
            <a:chOff x="0" y="0"/>
            <a:chExt cx="8872553" cy="5013603"/>
          </a:xfrm>
        </p:grpSpPr>
        <p:sp>
          <p:nvSpPr>
            <p:cNvPr id="20" name="Freeform 20"/>
            <p:cNvSpPr/>
            <p:nvPr/>
          </p:nvSpPr>
          <p:spPr>
            <a:xfrm>
              <a:off x="0" y="0"/>
              <a:ext cx="8872553" cy="5013603"/>
            </a:xfrm>
            <a:custGeom>
              <a:avLst/>
              <a:gdLst/>
              <a:ahLst/>
              <a:cxnLst/>
              <a:rect l="l" t="t" r="r" b="b"/>
              <a:pathLst>
                <a:path w="8872553" h="5013603">
                  <a:moveTo>
                    <a:pt x="0" y="0"/>
                  </a:moveTo>
                  <a:lnTo>
                    <a:pt x="0" y="5013603"/>
                  </a:lnTo>
                  <a:lnTo>
                    <a:pt x="8872553" y="5013603"/>
                  </a:lnTo>
                  <a:lnTo>
                    <a:pt x="8872553" y="0"/>
                  </a:lnTo>
                  <a:lnTo>
                    <a:pt x="0" y="0"/>
                  </a:lnTo>
                  <a:close/>
                  <a:moveTo>
                    <a:pt x="8811592" y="4952643"/>
                  </a:moveTo>
                  <a:lnTo>
                    <a:pt x="59690" y="4952643"/>
                  </a:lnTo>
                  <a:lnTo>
                    <a:pt x="59690" y="59690"/>
                  </a:lnTo>
                  <a:lnTo>
                    <a:pt x="8811592" y="59690"/>
                  </a:lnTo>
                  <a:lnTo>
                    <a:pt x="8811592" y="4952643"/>
                  </a:lnTo>
                  <a:close/>
                </a:path>
              </a:pathLst>
            </a:custGeom>
            <a:solidFill>
              <a:srgbClr val="262674"/>
            </a:solidFill>
          </p:spPr>
          <p:txBody>
            <a:bodyPr/>
            <a:lstStyle/>
            <a:p>
              <a:endParaRPr lang="fr-FR"/>
            </a:p>
          </p:txBody>
        </p:sp>
      </p:grpSp>
      <p:grpSp>
        <p:nvGrpSpPr>
          <p:cNvPr id="21" name="Group 21"/>
          <p:cNvGrpSpPr/>
          <p:nvPr/>
        </p:nvGrpSpPr>
        <p:grpSpPr>
          <a:xfrm>
            <a:off x="3851482" y="4561322"/>
            <a:ext cx="1591157" cy="899113"/>
            <a:chOff x="0" y="0"/>
            <a:chExt cx="8872553" cy="5013603"/>
          </a:xfrm>
        </p:grpSpPr>
        <p:sp>
          <p:nvSpPr>
            <p:cNvPr id="22" name="Freeform 22"/>
            <p:cNvSpPr/>
            <p:nvPr/>
          </p:nvSpPr>
          <p:spPr>
            <a:xfrm>
              <a:off x="0" y="0"/>
              <a:ext cx="8872553" cy="5013603"/>
            </a:xfrm>
            <a:custGeom>
              <a:avLst/>
              <a:gdLst/>
              <a:ahLst/>
              <a:cxnLst/>
              <a:rect l="l" t="t" r="r" b="b"/>
              <a:pathLst>
                <a:path w="8872553" h="5013603">
                  <a:moveTo>
                    <a:pt x="0" y="0"/>
                  </a:moveTo>
                  <a:lnTo>
                    <a:pt x="0" y="5013603"/>
                  </a:lnTo>
                  <a:lnTo>
                    <a:pt x="8872553" y="5013603"/>
                  </a:lnTo>
                  <a:lnTo>
                    <a:pt x="8872553" y="0"/>
                  </a:lnTo>
                  <a:lnTo>
                    <a:pt x="0" y="0"/>
                  </a:lnTo>
                  <a:close/>
                  <a:moveTo>
                    <a:pt x="8811592" y="4952643"/>
                  </a:moveTo>
                  <a:lnTo>
                    <a:pt x="59690" y="4952643"/>
                  </a:lnTo>
                  <a:lnTo>
                    <a:pt x="59690" y="59690"/>
                  </a:lnTo>
                  <a:lnTo>
                    <a:pt x="8811592" y="59690"/>
                  </a:lnTo>
                  <a:lnTo>
                    <a:pt x="8811592" y="4952643"/>
                  </a:lnTo>
                  <a:close/>
                </a:path>
              </a:pathLst>
            </a:custGeom>
            <a:solidFill>
              <a:srgbClr val="262674"/>
            </a:solidFill>
          </p:spPr>
          <p:txBody>
            <a:bodyPr/>
            <a:lstStyle/>
            <a:p>
              <a:endParaRPr lang="fr-FR"/>
            </a:p>
          </p:txBody>
        </p:sp>
      </p:grpSp>
      <p:grpSp>
        <p:nvGrpSpPr>
          <p:cNvPr id="23" name="Group 23"/>
          <p:cNvGrpSpPr/>
          <p:nvPr/>
        </p:nvGrpSpPr>
        <p:grpSpPr>
          <a:xfrm>
            <a:off x="5515979" y="4561322"/>
            <a:ext cx="1591157" cy="899113"/>
            <a:chOff x="0" y="0"/>
            <a:chExt cx="8872553" cy="5013603"/>
          </a:xfrm>
        </p:grpSpPr>
        <p:sp>
          <p:nvSpPr>
            <p:cNvPr id="24" name="Freeform 24"/>
            <p:cNvSpPr/>
            <p:nvPr/>
          </p:nvSpPr>
          <p:spPr>
            <a:xfrm>
              <a:off x="0" y="0"/>
              <a:ext cx="8872553" cy="5013603"/>
            </a:xfrm>
            <a:custGeom>
              <a:avLst/>
              <a:gdLst/>
              <a:ahLst/>
              <a:cxnLst/>
              <a:rect l="l" t="t" r="r" b="b"/>
              <a:pathLst>
                <a:path w="8872553" h="5013603">
                  <a:moveTo>
                    <a:pt x="0" y="0"/>
                  </a:moveTo>
                  <a:lnTo>
                    <a:pt x="0" y="5013603"/>
                  </a:lnTo>
                  <a:lnTo>
                    <a:pt x="8872553" y="5013603"/>
                  </a:lnTo>
                  <a:lnTo>
                    <a:pt x="8872553" y="0"/>
                  </a:lnTo>
                  <a:lnTo>
                    <a:pt x="0" y="0"/>
                  </a:lnTo>
                  <a:close/>
                  <a:moveTo>
                    <a:pt x="8811592" y="4952643"/>
                  </a:moveTo>
                  <a:lnTo>
                    <a:pt x="59690" y="4952643"/>
                  </a:lnTo>
                  <a:lnTo>
                    <a:pt x="59690" y="59690"/>
                  </a:lnTo>
                  <a:lnTo>
                    <a:pt x="8811592" y="59690"/>
                  </a:lnTo>
                  <a:lnTo>
                    <a:pt x="8811592" y="4952643"/>
                  </a:lnTo>
                  <a:close/>
                </a:path>
              </a:pathLst>
            </a:custGeom>
            <a:solidFill>
              <a:srgbClr val="262674"/>
            </a:solidFill>
          </p:spPr>
          <p:txBody>
            <a:bodyPr/>
            <a:lstStyle/>
            <a:p>
              <a:endParaRPr lang="fr-FR"/>
            </a:p>
          </p:txBody>
        </p:sp>
      </p:grpSp>
      <p:sp>
        <p:nvSpPr>
          <p:cNvPr id="25" name="Freeform 25"/>
          <p:cNvSpPr/>
          <p:nvPr/>
        </p:nvSpPr>
        <p:spPr>
          <a:xfrm>
            <a:off x="792000" y="4398142"/>
            <a:ext cx="1095309" cy="326359"/>
          </a:xfrm>
          <a:custGeom>
            <a:avLst/>
            <a:gdLst/>
            <a:ahLst/>
            <a:cxnLst/>
            <a:rect l="l" t="t" r="r" b="b"/>
            <a:pathLst>
              <a:path w="1095309" h="326359">
                <a:moveTo>
                  <a:pt x="0" y="0"/>
                </a:moveTo>
                <a:lnTo>
                  <a:pt x="1095309" y="0"/>
                </a:lnTo>
                <a:lnTo>
                  <a:pt x="1095309" y="326359"/>
                </a:lnTo>
                <a:lnTo>
                  <a:pt x="0" y="326359"/>
                </a:lnTo>
                <a:lnTo>
                  <a:pt x="0" y="0"/>
                </a:lnTo>
                <a:close/>
              </a:path>
            </a:pathLst>
          </a:custGeom>
          <a:blipFill>
            <a:blip r:embed="rId6"/>
            <a:stretch>
              <a:fillRect l="-69021" t="-70962" r="-519656" b="-279742"/>
            </a:stretch>
          </a:blipFill>
        </p:spPr>
        <p:txBody>
          <a:bodyPr/>
          <a:lstStyle/>
          <a:p>
            <a:endParaRPr lang="fr-FR"/>
          </a:p>
        </p:txBody>
      </p:sp>
      <p:sp>
        <p:nvSpPr>
          <p:cNvPr id="26" name="Freeform 26"/>
          <p:cNvSpPr/>
          <p:nvPr/>
        </p:nvSpPr>
        <p:spPr>
          <a:xfrm>
            <a:off x="5820892" y="4398142"/>
            <a:ext cx="963088" cy="326359"/>
          </a:xfrm>
          <a:custGeom>
            <a:avLst/>
            <a:gdLst/>
            <a:ahLst/>
            <a:cxnLst/>
            <a:rect l="l" t="t" r="r" b="b"/>
            <a:pathLst>
              <a:path w="963088" h="326359">
                <a:moveTo>
                  <a:pt x="0" y="0"/>
                </a:moveTo>
                <a:lnTo>
                  <a:pt x="963088" y="0"/>
                </a:lnTo>
                <a:lnTo>
                  <a:pt x="963088" y="326359"/>
                </a:lnTo>
                <a:lnTo>
                  <a:pt x="0" y="326359"/>
                </a:lnTo>
                <a:lnTo>
                  <a:pt x="0" y="0"/>
                </a:lnTo>
                <a:close/>
              </a:path>
            </a:pathLst>
          </a:custGeom>
          <a:blipFill>
            <a:blip r:embed="rId6"/>
            <a:stretch>
              <a:fillRect l="-599850" t="-70962" r="-83375" b="-279742"/>
            </a:stretch>
          </a:blipFill>
        </p:spPr>
        <p:txBody>
          <a:bodyPr/>
          <a:lstStyle/>
          <a:p>
            <a:endParaRPr lang="fr-FR"/>
          </a:p>
        </p:txBody>
      </p:sp>
      <p:sp>
        <p:nvSpPr>
          <p:cNvPr id="27" name="Freeform 27"/>
          <p:cNvSpPr/>
          <p:nvPr/>
        </p:nvSpPr>
        <p:spPr>
          <a:xfrm>
            <a:off x="2368768" y="4398142"/>
            <a:ext cx="1215841" cy="326359"/>
          </a:xfrm>
          <a:custGeom>
            <a:avLst/>
            <a:gdLst/>
            <a:ahLst/>
            <a:cxnLst/>
            <a:rect l="l" t="t" r="r" b="b"/>
            <a:pathLst>
              <a:path w="1215841" h="326359">
                <a:moveTo>
                  <a:pt x="0" y="0"/>
                </a:moveTo>
                <a:lnTo>
                  <a:pt x="1215841" y="0"/>
                </a:lnTo>
                <a:lnTo>
                  <a:pt x="1215841" y="326359"/>
                </a:lnTo>
                <a:lnTo>
                  <a:pt x="0" y="326359"/>
                </a:lnTo>
                <a:lnTo>
                  <a:pt x="0" y="0"/>
                </a:lnTo>
                <a:close/>
              </a:path>
            </a:pathLst>
          </a:custGeom>
          <a:blipFill>
            <a:blip r:embed="rId6"/>
            <a:stretch>
              <a:fillRect l="-191222" t="-70962" r="-329183" b="-279742"/>
            </a:stretch>
          </a:blipFill>
        </p:spPr>
        <p:txBody>
          <a:bodyPr/>
          <a:lstStyle/>
          <a:p>
            <a:endParaRPr lang="fr-FR"/>
          </a:p>
        </p:txBody>
      </p:sp>
      <p:sp>
        <p:nvSpPr>
          <p:cNvPr id="28" name="Freeform 28"/>
          <p:cNvSpPr/>
          <p:nvPr/>
        </p:nvSpPr>
        <p:spPr>
          <a:xfrm>
            <a:off x="4003541" y="4398142"/>
            <a:ext cx="1277248" cy="326359"/>
          </a:xfrm>
          <a:custGeom>
            <a:avLst/>
            <a:gdLst/>
            <a:ahLst/>
            <a:cxnLst/>
            <a:rect l="l" t="t" r="r" b="b"/>
            <a:pathLst>
              <a:path w="1277248" h="326359">
                <a:moveTo>
                  <a:pt x="0" y="0"/>
                </a:moveTo>
                <a:lnTo>
                  <a:pt x="1277249" y="0"/>
                </a:lnTo>
                <a:lnTo>
                  <a:pt x="1277249" y="326359"/>
                </a:lnTo>
                <a:lnTo>
                  <a:pt x="0" y="326359"/>
                </a:lnTo>
                <a:lnTo>
                  <a:pt x="0" y="0"/>
                </a:lnTo>
                <a:close/>
              </a:path>
            </a:pathLst>
          </a:custGeom>
          <a:blipFill>
            <a:blip r:embed="rId6"/>
            <a:stretch>
              <a:fillRect l="-310021" t="-70962" r="-180557" b="-279742"/>
            </a:stretch>
          </a:blipFill>
        </p:spPr>
        <p:txBody>
          <a:bodyPr/>
          <a:lstStyle/>
          <a:p>
            <a:endParaRPr lang="fr-FR"/>
          </a:p>
        </p:txBody>
      </p:sp>
      <p:sp>
        <p:nvSpPr>
          <p:cNvPr id="29" name="Freeform 29"/>
          <p:cNvSpPr/>
          <p:nvPr/>
        </p:nvSpPr>
        <p:spPr>
          <a:xfrm>
            <a:off x="485874" y="8775657"/>
            <a:ext cx="1630147" cy="597574"/>
          </a:xfrm>
          <a:custGeom>
            <a:avLst/>
            <a:gdLst/>
            <a:ahLst/>
            <a:cxnLst/>
            <a:rect l="l" t="t" r="r" b="b"/>
            <a:pathLst>
              <a:path w="1630147" h="597574">
                <a:moveTo>
                  <a:pt x="0" y="0"/>
                </a:moveTo>
                <a:lnTo>
                  <a:pt x="1630147" y="0"/>
                </a:lnTo>
                <a:lnTo>
                  <a:pt x="1630147" y="597574"/>
                </a:lnTo>
                <a:lnTo>
                  <a:pt x="0" y="597574"/>
                </a:lnTo>
                <a:lnTo>
                  <a:pt x="0" y="0"/>
                </a:lnTo>
                <a:close/>
              </a:path>
            </a:pathLst>
          </a:custGeom>
          <a:blipFill>
            <a:blip r:embed="rId7"/>
            <a:stretch>
              <a:fillRect/>
            </a:stretch>
          </a:blipFill>
        </p:spPr>
        <p:txBody>
          <a:bodyPr/>
          <a:lstStyle/>
          <a:p>
            <a:endParaRPr lang="fr-FR"/>
          </a:p>
        </p:txBody>
      </p:sp>
      <p:sp>
        <p:nvSpPr>
          <p:cNvPr id="30" name="Freeform 30"/>
          <p:cNvSpPr/>
          <p:nvPr/>
        </p:nvSpPr>
        <p:spPr>
          <a:xfrm rot="1606645">
            <a:off x="828164" y="3561086"/>
            <a:ext cx="429171" cy="125617"/>
          </a:xfrm>
          <a:custGeom>
            <a:avLst/>
            <a:gdLst/>
            <a:ahLst/>
            <a:cxnLst/>
            <a:rect l="l" t="t" r="r" b="b"/>
            <a:pathLst>
              <a:path w="429171" h="125617">
                <a:moveTo>
                  <a:pt x="0" y="0"/>
                </a:moveTo>
                <a:lnTo>
                  <a:pt x="429171" y="0"/>
                </a:lnTo>
                <a:lnTo>
                  <a:pt x="429171" y="125617"/>
                </a:lnTo>
                <a:lnTo>
                  <a:pt x="0" y="12561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r-FR"/>
          </a:p>
        </p:txBody>
      </p:sp>
      <p:sp>
        <p:nvSpPr>
          <p:cNvPr id="31" name="Freeform 31"/>
          <p:cNvSpPr/>
          <p:nvPr/>
        </p:nvSpPr>
        <p:spPr>
          <a:xfrm>
            <a:off x="679524" y="8007311"/>
            <a:ext cx="1166193" cy="606420"/>
          </a:xfrm>
          <a:custGeom>
            <a:avLst/>
            <a:gdLst/>
            <a:ahLst/>
            <a:cxnLst/>
            <a:rect l="l" t="t" r="r" b="b"/>
            <a:pathLst>
              <a:path w="1166193" h="606420">
                <a:moveTo>
                  <a:pt x="0" y="0"/>
                </a:moveTo>
                <a:lnTo>
                  <a:pt x="1166193" y="0"/>
                </a:lnTo>
                <a:lnTo>
                  <a:pt x="1166193" y="606421"/>
                </a:lnTo>
                <a:lnTo>
                  <a:pt x="0" y="60642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r-FR"/>
          </a:p>
        </p:txBody>
      </p:sp>
      <p:sp>
        <p:nvSpPr>
          <p:cNvPr id="32" name="Freeform 32"/>
          <p:cNvSpPr/>
          <p:nvPr/>
        </p:nvSpPr>
        <p:spPr>
          <a:xfrm>
            <a:off x="4590216" y="6140549"/>
            <a:ext cx="2164064" cy="1381796"/>
          </a:xfrm>
          <a:custGeom>
            <a:avLst/>
            <a:gdLst/>
            <a:ahLst/>
            <a:cxnLst/>
            <a:rect l="l" t="t" r="r" b="b"/>
            <a:pathLst>
              <a:path w="2164064" h="1381796">
                <a:moveTo>
                  <a:pt x="0" y="0"/>
                </a:moveTo>
                <a:lnTo>
                  <a:pt x="2164064" y="0"/>
                </a:lnTo>
                <a:lnTo>
                  <a:pt x="2164064" y="1381797"/>
                </a:lnTo>
                <a:lnTo>
                  <a:pt x="0" y="1381797"/>
                </a:lnTo>
                <a:lnTo>
                  <a:pt x="0" y="0"/>
                </a:lnTo>
                <a:close/>
              </a:path>
            </a:pathLst>
          </a:custGeom>
          <a:blipFill>
            <a:blip r:embed="rId10"/>
            <a:stretch>
              <a:fillRect l="-17569" t="-14268" r="-4812" b="-13428"/>
            </a:stretch>
          </a:blipFill>
        </p:spPr>
        <p:txBody>
          <a:bodyPr/>
          <a:lstStyle/>
          <a:p>
            <a:endParaRPr lang="fr-FR"/>
          </a:p>
        </p:txBody>
      </p:sp>
      <p:pic>
        <p:nvPicPr>
          <p:cNvPr id="33" name="Picture 33"/>
          <p:cNvPicPr>
            <a:picLocks noChangeAspect="1"/>
          </p:cNvPicPr>
          <p:nvPr/>
        </p:nvPicPr>
        <p:blipFill>
          <a:blip r:embed="rId11"/>
          <a:stretch>
            <a:fillRect/>
          </a:stretch>
        </p:blipFill>
        <p:spPr>
          <a:xfrm>
            <a:off x="6170638" y="6943966"/>
            <a:ext cx="630960" cy="630960"/>
          </a:xfrm>
          <a:prstGeom prst="rect">
            <a:avLst/>
          </a:prstGeom>
        </p:spPr>
      </p:pic>
      <p:sp>
        <p:nvSpPr>
          <p:cNvPr id="34" name="TextBox 34"/>
          <p:cNvSpPr txBox="1"/>
          <p:nvPr/>
        </p:nvSpPr>
        <p:spPr>
          <a:xfrm>
            <a:off x="1352199" y="3452955"/>
            <a:ext cx="2397063" cy="399269"/>
          </a:xfrm>
          <a:prstGeom prst="rect">
            <a:avLst/>
          </a:prstGeom>
        </p:spPr>
        <p:txBody>
          <a:bodyPr lIns="0" tIns="0" rIns="0" bIns="0" rtlCol="0" anchor="t">
            <a:spAutoFit/>
          </a:bodyPr>
          <a:lstStyle/>
          <a:p>
            <a:pPr algn="l">
              <a:lnSpc>
                <a:spcPts val="1618"/>
              </a:lnSpc>
            </a:pPr>
            <a:r>
              <a:rPr lang="en-US" sz="1155" b="1" spc="28">
                <a:solidFill>
                  <a:srgbClr val="019FE3"/>
                </a:solidFill>
                <a:latin typeface="Inter Bold"/>
                <a:ea typeface="Inter Bold"/>
                <a:cs typeface="Inter Bold"/>
                <a:sym typeface="Inter Bold"/>
              </a:rPr>
              <a:t>4 LABELS structurants</a:t>
            </a:r>
            <a:r>
              <a:rPr lang="en-US" sz="1155" spc="28">
                <a:solidFill>
                  <a:srgbClr val="019FE3"/>
                </a:solidFill>
                <a:latin typeface="Inter"/>
                <a:ea typeface="Inter"/>
                <a:cs typeface="Inter"/>
                <a:sym typeface="Inter"/>
              </a:rPr>
              <a:t> au service du projet </a:t>
            </a:r>
          </a:p>
        </p:txBody>
      </p:sp>
      <p:sp>
        <p:nvSpPr>
          <p:cNvPr id="35" name="TextBox 35"/>
          <p:cNvSpPr txBox="1"/>
          <p:nvPr/>
        </p:nvSpPr>
        <p:spPr>
          <a:xfrm>
            <a:off x="1072056" y="9908359"/>
            <a:ext cx="5415888" cy="562942"/>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LIGUE AUVERGNE-RHÔNE-ALPES</a:t>
            </a:r>
          </a:p>
          <a:p>
            <a:pPr algn="ctr">
              <a:lnSpc>
                <a:spcPts val="2206"/>
              </a:lnSpc>
            </a:pPr>
            <a:r>
              <a:rPr lang="en-US" sz="1970" b="1" spc="49">
                <a:solidFill>
                  <a:srgbClr val="FFFFFF"/>
                </a:solidFill>
                <a:latin typeface="Cardo Bold"/>
                <a:ea typeface="Cardo Bold"/>
                <a:cs typeface="Cardo Bold"/>
                <a:sym typeface="Cardo Bold"/>
              </a:rPr>
              <a:t>DE BADMINTON</a:t>
            </a:r>
          </a:p>
        </p:txBody>
      </p:sp>
      <p:sp>
        <p:nvSpPr>
          <p:cNvPr id="36" name="TextBox 36"/>
          <p:cNvSpPr txBox="1"/>
          <p:nvPr/>
        </p:nvSpPr>
        <p:spPr>
          <a:xfrm>
            <a:off x="-1570433" y="1047973"/>
            <a:ext cx="5119043" cy="355418"/>
          </a:xfrm>
          <a:prstGeom prst="rect">
            <a:avLst/>
          </a:prstGeom>
        </p:spPr>
        <p:txBody>
          <a:bodyPr lIns="0" tIns="0" rIns="0" bIns="0" rtlCol="0" anchor="t">
            <a:spAutoFit/>
          </a:bodyPr>
          <a:lstStyle/>
          <a:p>
            <a:pPr algn="ctr">
              <a:lnSpc>
                <a:spcPts val="2985"/>
              </a:lnSpc>
            </a:pPr>
            <a:r>
              <a:rPr lang="en-US" sz="2132" b="1" spc="-144">
                <a:solidFill>
                  <a:srgbClr val="0F71B8"/>
                </a:solidFill>
                <a:latin typeface="Cardo Bold"/>
                <a:ea typeface="Cardo Bold"/>
                <a:cs typeface="Cardo Bold"/>
                <a:sym typeface="Cardo Bold"/>
              </a:rPr>
              <a:t>Notre Rôle</a:t>
            </a:r>
          </a:p>
        </p:txBody>
      </p:sp>
      <p:sp>
        <p:nvSpPr>
          <p:cNvPr id="37" name="TextBox 37"/>
          <p:cNvSpPr txBox="1"/>
          <p:nvPr/>
        </p:nvSpPr>
        <p:spPr>
          <a:xfrm>
            <a:off x="6487944" y="2662309"/>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2.82€</a:t>
            </a:r>
          </a:p>
        </p:txBody>
      </p:sp>
      <p:sp>
        <p:nvSpPr>
          <p:cNvPr id="38" name="TextBox 38"/>
          <p:cNvSpPr txBox="1"/>
          <p:nvPr/>
        </p:nvSpPr>
        <p:spPr>
          <a:xfrm>
            <a:off x="6223218" y="1406928"/>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5.22€</a:t>
            </a:r>
          </a:p>
        </p:txBody>
      </p:sp>
      <p:sp>
        <p:nvSpPr>
          <p:cNvPr id="39" name="TextBox 39"/>
          <p:cNvSpPr txBox="1"/>
          <p:nvPr/>
        </p:nvSpPr>
        <p:spPr>
          <a:xfrm>
            <a:off x="6032709" y="3306051"/>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1.74€</a:t>
            </a:r>
          </a:p>
        </p:txBody>
      </p:sp>
      <p:sp>
        <p:nvSpPr>
          <p:cNvPr id="40" name="TextBox 40"/>
          <p:cNvSpPr txBox="1"/>
          <p:nvPr/>
        </p:nvSpPr>
        <p:spPr>
          <a:xfrm>
            <a:off x="4960918" y="3445973"/>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0.20€</a:t>
            </a:r>
          </a:p>
        </p:txBody>
      </p:sp>
      <p:sp>
        <p:nvSpPr>
          <p:cNvPr id="41" name="TextBox 41"/>
          <p:cNvSpPr txBox="1"/>
          <p:nvPr/>
        </p:nvSpPr>
        <p:spPr>
          <a:xfrm>
            <a:off x="4158652" y="3262526"/>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1.74€</a:t>
            </a:r>
          </a:p>
        </p:txBody>
      </p:sp>
      <p:sp>
        <p:nvSpPr>
          <p:cNvPr id="42" name="TextBox 42"/>
          <p:cNvSpPr txBox="1"/>
          <p:nvPr/>
        </p:nvSpPr>
        <p:spPr>
          <a:xfrm>
            <a:off x="5748892" y="3398348"/>
            <a:ext cx="739052" cy="272923"/>
          </a:xfrm>
          <a:prstGeom prst="rect">
            <a:avLst/>
          </a:prstGeom>
        </p:spPr>
        <p:txBody>
          <a:bodyPr lIns="0" tIns="0" rIns="0" bIns="0" rtlCol="0" anchor="t">
            <a:spAutoFit/>
          </a:bodyPr>
          <a:lstStyle/>
          <a:p>
            <a:pPr algn="l">
              <a:lnSpc>
                <a:spcPts val="1092"/>
              </a:lnSpc>
            </a:pPr>
            <a:r>
              <a:rPr lang="en-US" sz="780" i="1" spc="19">
                <a:solidFill>
                  <a:srgbClr val="0F71B8"/>
                </a:solidFill>
                <a:latin typeface="Vollkorn Italics"/>
                <a:ea typeface="Vollkorn Italics"/>
                <a:cs typeface="Vollkorn Italics"/>
                <a:sym typeface="Vollkorn Italics"/>
              </a:rPr>
              <a:t>FORMATION</a:t>
            </a:r>
          </a:p>
          <a:p>
            <a:pPr algn="ctr">
              <a:lnSpc>
                <a:spcPts val="1092"/>
              </a:lnSpc>
            </a:pPr>
            <a:r>
              <a:rPr lang="en-US" sz="780" i="1" spc="19">
                <a:solidFill>
                  <a:srgbClr val="0F71B8"/>
                </a:solidFill>
                <a:latin typeface="Vollkorn Italics"/>
                <a:ea typeface="Vollkorn Italics"/>
                <a:cs typeface="Vollkorn Italics"/>
                <a:sym typeface="Vollkorn Italics"/>
              </a:rPr>
              <a:t>7%</a:t>
            </a:r>
          </a:p>
        </p:txBody>
      </p:sp>
      <p:sp>
        <p:nvSpPr>
          <p:cNvPr id="43" name="TextBox 43"/>
          <p:cNvSpPr txBox="1"/>
          <p:nvPr/>
        </p:nvSpPr>
        <p:spPr>
          <a:xfrm>
            <a:off x="4581163" y="3404003"/>
            <a:ext cx="739052" cy="272923"/>
          </a:xfrm>
          <a:prstGeom prst="rect">
            <a:avLst/>
          </a:prstGeom>
        </p:spPr>
        <p:txBody>
          <a:bodyPr lIns="0" tIns="0" rIns="0" bIns="0" rtlCol="0" anchor="t">
            <a:spAutoFit/>
          </a:bodyPr>
          <a:lstStyle/>
          <a:p>
            <a:pPr algn="l">
              <a:lnSpc>
                <a:spcPts val="1092"/>
              </a:lnSpc>
            </a:pPr>
            <a:r>
              <a:rPr lang="en-US" sz="780" i="1" spc="19">
                <a:solidFill>
                  <a:srgbClr val="0F71B8"/>
                </a:solidFill>
                <a:latin typeface="Vollkorn Italics"/>
                <a:ea typeface="Vollkorn Italics"/>
                <a:cs typeface="Vollkorn Italics"/>
                <a:sym typeface="Vollkorn Italics"/>
              </a:rPr>
              <a:t>VIE SPORTIVE</a:t>
            </a:r>
          </a:p>
          <a:p>
            <a:pPr algn="l">
              <a:lnSpc>
                <a:spcPts val="1092"/>
              </a:lnSpc>
            </a:pPr>
            <a:r>
              <a:rPr lang="en-US" sz="780" i="1" spc="19">
                <a:solidFill>
                  <a:srgbClr val="0F71B8"/>
                </a:solidFill>
                <a:latin typeface="Vollkorn Italics"/>
                <a:ea typeface="Vollkorn Italics"/>
                <a:cs typeface="Vollkorn Italics"/>
                <a:sym typeface="Vollkorn Italics"/>
              </a:rPr>
              <a:t>     6%</a:t>
            </a:r>
          </a:p>
        </p:txBody>
      </p:sp>
      <p:sp>
        <p:nvSpPr>
          <p:cNvPr id="44" name="TextBox 44"/>
          <p:cNvSpPr txBox="1"/>
          <p:nvPr/>
        </p:nvSpPr>
        <p:spPr>
          <a:xfrm>
            <a:off x="5784892" y="3590173"/>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1.55€</a:t>
            </a:r>
          </a:p>
        </p:txBody>
      </p:sp>
      <p:sp>
        <p:nvSpPr>
          <p:cNvPr id="45" name="TextBox 45"/>
          <p:cNvSpPr txBox="1"/>
          <p:nvPr/>
        </p:nvSpPr>
        <p:spPr>
          <a:xfrm>
            <a:off x="4446338" y="3590173"/>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1.3€</a:t>
            </a:r>
          </a:p>
        </p:txBody>
      </p:sp>
      <p:sp>
        <p:nvSpPr>
          <p:cNvPr id="46" name="TextBox 46"/>
          <p:cNvSpPr txBox="1"/>
          <p:nvPr/>
        </p:nvSpPr>
        <p:spPr>
          <a:xfrm>
            <a:off x="4158652" y="2815783"/>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0.45€</a:t>
            </a:r>
          </a:p>
        </p:txBody>
      </p:sp>
      <p:sp>
        <p:nvSpPr>
          <p:cNvPr id="47" name="TextBox 47"/>
          <p:cNvSpPr txBox="1"/>
          <p:nvPr/>
        </p:nvSpPr>
        <p:spPr>
          <a:xfrm>
            <a:off x="4000381" y="2398938"/>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1.95€</a:t>
            </a:r>
          </a:p>
        </p:txBody>
      </p:sp>
      <p:sp>
        <p:nvSpPr>
          <p:cNvPr id="48" name="TextBox 48"/>
          <p:cNvSpPr txBox="1"/>
          <p:nvPr/>
        </p:nvSpPr>
        <p:spPr>
          <a:xfrm>
            <a:off x="3939433" y="1179956"/>
            <a:ext cx="1161563" cy="67999"/>
          </a:xfrm>
          <a:prstGeom prst="rect">
            <a:avLst/>
          </a:prstGeom>
        </p:spPr>
        <p:txBody>
          <a:bodyPr lIns="0" tIns="0" rIns="0" bIns="0" rtlCol="0" anchor="t">
            <a:spAutoFit/>
          </a:bodyPr>
          <a:lstStyle/>
          <a:p>
            <a:pPr algn="ctr">
              <a:lnSpc>
                <a:spcPts val="487"/>
              </a:lnSpc>
            </a:pPr>
            <a:r>
              <a:rPr lang="en-US" sz="601" i="1" spc="15">
                <a:solidFill>
                  <a:srgbClr val="0F71B8"/>
                </a:solidFill>
                <a:latin typeface="Inter Italics"/>
                <a:ea typeface="Inter Italics"/>
                <a:cs typeface="Inter Italics"/>
                <a:sym typeface="Inter Italics"/>
              </a:rPr>
              <a:t>4.78€</a:t>
            </a:r>
          </a:p>
        </p:txBody>
      </p:sp>
      <p:sp>
        <p:nvSpPr>
          <p:cNvPr id="49" name="TextBox 49"/>
          <p:cNvSpPr txBox="1"/>
          <p:nvPr/>
        </p:nvSpPr>
        <p:spPr>
          <a:xfrm>
            <a:off x="-1034432" y="4042725"/>
            <a:ext cx="5119043" cy="355418"/>
          </a:xfrm>
          <a:prstGeom prst="rect">
            <a:avLst/>
          </a:prstGeom>
        </p:spPr>
        <p:txBody>
          <a:bodyPr lIns="0" tIns="0" rIns="0" bIns="0" rtlCol="0" anchor="t">
            <a:spAutoFit/>
          </a:bodyPr>
          <a:lstStyle/>
          <a:p>
            <a:pPr algn="ctr">
              <a:lnSpc>
                <a:spcPts val="2985"/>
              </a:lnSpc>
            </a:pPr>
            <a:r>
              <a:rPr lang="en-US" sz="2132" b="1" spc="-144">
                <a:solidFill>
                  <a:srgbClr val="0F71B8"/>
                </a:solidFill>
                <a:latin typeface="Cardo Bold"/>
                <a:ea typeface="Cardo Bold"/>
                <a:cs typeface="Cardo Bold"/>
                <a:sym typeface="Cardo Bold"/>
              </a:rPr>
              <a:t>Se former avec nous</a:t>
            </a:r>
          </a:p>
        </p:txBody>
      </p:sp>
      <p:sp>
        <p:nvSpPr>
          <p:cNvPr id="50" name="TextBox 50"/>
          <p:cNvSpPr txBox="1"/>
          <p:nvPr/>
        </p:nvSpPr>
        <p:spPr>
          <a:xfrm>
            <a:off x="541530" y="4841333"/>
            <a:ext cx="1574490" cy="453390"/>
          </a:xfrm>
          <a:prstGeom prst="rect">
            <a:avLst/>
          </a:prstGeom>
        </p:spPr>
        <p:txBody>
          <a:bodyPr lIns="0" tIns="0" rIns="0" bIns="0" rtlCol="0" anchor="t">
            <a:spAutoFit/>
          </a:bodyPr>
          <a:lstStyle/>
          <a:p>
            <a:pPr algn="ctr">
              <a:lnSpc>
                <a:spcPts val="1260"/>
              </a:lnSpc>
            </a:pPr>
            <a:r>
              <a:rPr lang="en-US" sz="900" spc="22">
                <a:solidFill>
                  <a:srgbClr val="262674"/>
                </a:solidFill>
                <a:latin typeface="Inter"/>
                <a:ea typeface="Inter"/>
                <a:cs typeface="Inter"/>
                <a:sym typeface="Inter"/>
              </a:rPr>
              <a:t>Encadrants Bénévoles</a:t>
            </a:r>
          </a:p>
          <a:p>
            <a:pPr algn="ctr">
              <a:lnSpc>
                <a:spcPts val="1260"/>
              </a:lnSpc>
            </a:pPr>
            <a:r>
              <a:rPr lang="en-US" sz="900" spc="22">
                <a:solidFill>
                  <a:srgbClr val="262674"/>
                </a:solidFill>
                <a:latin typeface="Inter"/>
                <a:ea typeface="Inter"/>
                <a:cs typeface="Inter"/>
                <a:sym typeface="Inter"/>
              </a:rPr>
              <a:t>Encadrants Professionnels</a:t>
            </a:r>
          </a:p>
          <a:p>
            <a:pPr algn="ctr">
              <a:lnSpc>
                <a:spcPts val="1260"/>
              </a:lnSpc>
            </a:pPr>
            <a:r>
              <a:rPr lang="en-US" sz="900" spc="22">
                <a:solidFill>
                  <a:srgbClr val="262674"/>
                </a:solidFill>
                <a:latin typeface="Inter"/>
                <a:ea typeface="Inter"/>
                <a:cs typeface="Inter"/>
                <a:sym typeface="Inter"/>
              </a:rPr>
              <a:t>Séminaire Pro Bad AURA</a:t>
            </a:r>
          </a:p>
        </p:txBody>
      </p:sp>
      <p:sp>
        <p:nvSpPr>
          <p:cNvPr id="51" name="TextBox 51"/>
          <p:cNvSpPr txBox="1"/>
          <p:nvPr/>
        </p:nvSpPr>
        <p:spPr>
          <a:xfrm>
            <a:off x="2196506" y="4848326"/>
            <a:ext cx="1574490" cy="453390"/>
          </a:xfrm>
          <a:prstGeom prst="rect">
            <a:avLst/>
          </a:prstGeom>
        </p:spPr>
        <p:txBody>
          <a:bodyPr lIns="0" tIns="0" rIns="0" bIns="0" rtlCol="0" anchor="t">
            <a:spAutoFit/>
          </a:bodyPr>
          <a:lstStyle/>
          <a:p>
            <a:pPr algn="ctr">
              <a:lnSpc>
                <a:spcPts val="1260"/>
              </a:lnSpc>
            </a:pPr>
            <a:r>
              <a:rPr lang="en-US" sz="900" spc="22">
                <a:solidFill>
                  <a:srgbClr val="262674"/>
                </a:solidFill>
                <a:latin typeface="Inter"/>
                <a:ea typeface="Inter"/>
                <a:cs typeface="Inter"/>
                <a:sym typeface="Inter"/>
              </a:rPr>
              <a:t>Séminaire Dirigeants</a:t>
            </a:r>
          </a:p>
          <a:p>
            <a:pPr algn="ctr">
              <a:lnSpc>
                <a:spcPts val="1260"/>
              </a:lnSpc>
            </a:pPr>
            <a:r>
              <a:rPr lang="en-US" sz="900" spc="22">
                <a:solidFill>
                  <a:srgbClr val="262674"/>
                </a:solidFill>
                <a:latin typeface="Inter"/>
                <a:ea typeface="Inter"/>
                <a:cs typeface="Inter"/>
                <a:sym typeface="Inter"/>
              </a:rPr>
              <a:t>Dirigeants de comités</a:t>
            </a:r>
          </a:p>
          <a:p>
            <a:pPr algn="ctr">
              <a:lnSpc>
                <a:spcPts val="1260"/>
              </a:lnSpc>
            </a:pPr>
            <a:r>
              <a:rPr lang="en-US" sz="900" spc="22">
                <a:solidFill>
                  <a:srgbClr val="262674"/>
                </a:solidFill>
                <a:latin typeface="Inter"/>
                <a:ea typeface="Inter"/>
                <a:cs typeface="Inter"/>
                <a:sym typeface="Inter"/>
              </a:rPr>
              <a:t>Dirigeants employeurs</a:t>
            </a:r>
          </a:p>
        </p:txBody>
      </p:sp>
      <p:sp>
        <p:nvSpPr>
          <p:cNvPr id="52" name="TextBox 52"/>
          <p:cNvSpPr txBox="1"/>
          <p:nvPr/>
        </p:nvSpPr>
        <p:spPr>
          <a:xfrm>
            <a:off x="3858385" y="4848326"/>
            <a:ext cx="1574490" cy="148590"/>
          </a:xfrm>
          <a:prstGeom prst="rect">
            <a:avLst/>
          </a:prstGeom>
        </p:spPr>
        <p:txBody>
          <a:bodyPr lIns="0" tIns="0" rIns="0" bIns="0" rtlCol="0" anchor="t">
            <a:spAutoFit/>
          </a:bodyPr>
          <a:lstStyle/>
          <a:p>
            <a:pPr algn="ctr">
              <a:lnSpc>
                <a:spcPts val="1260"/>
              </a:lnSpc>
            </a:pPr>
            <a:r>
              <a:rPr lang="en-US" sz="900" spc="22">
                <a:solidFill>
                  <a:srgbClr val="262674"/>
                </a:solidFill>
                <a:latin typeface="Inter"/>
                <a:ea typeface="Inter"/>
                <a:cs typeface="Inter"/>
                <a:sym typeface="Inter"/>
              </a:rPr>
              <a:t>Formations GEO</a:t>
            </a:r>
          </a:p>
        </p:txBody>
      </p:sp>
      <p:sp>
        <p:nvSpPr>
          <p:cNvPr id="53" name="TextBox 53"/>
          <p:cNvSpPr txBox="1"/>
          <p:nvPr/>
        </p:nvSpPr>
        <p:spPr>
          <a:xfrm>
            <a:off x="5524312" y="4790559"/>
            <a:ext cx="1580413" cy="545414"/>
          </a:xfrm>
          <a:prstGeom prst="rect">
            <a:avLst/>
          </a:prstGeom>
        </p:spPr>
        <p:txBody>
          <a:bodyPr lIns="0" tIns="0" rIns="0" bIns="0" rtlCol="0" anchor="t">
            <a:spAutoFit/>
          </a:bodyPr>
          <a:lstStyle/>
          <a:p>
            <a:pPr algn="ctr">
              <a:lnSpc>
                <a:spcPts val="1109"/>
              </a:lnSpc>
            </a:pPr>
            <a:r>
              <a:rPr lang="en-US" sz="792" spc="19">
                <a:solidFill>
                  <a:srgbClr val="262674"/>
                </a:solidFill>
                <a:latin typeface="Inter"/>
                <a:ea typeface="Inter"/>
                <a:cs typeface="Inter"/>
                <a:sym typeface="Inter"/>
              </a:rPr>
              <a:t>Formations Juge Arbitres</a:t>
            </a:r>
          </a:p>
          <a:p>
            <a:pPr algn="ctr">
              <a:lnSpc>
                <a:spcPts val="1109"/>
              </a:lnSpc>
            </a:pPr>
            <a:r>
              <a:rPr lang="en-US" sz="792" spc="19">
                <a:solidFill>
                  <a:srgbClr val="262674"/>
                </a:solidFill>
                <a:latin typeface="Inter"/>
                <a:ea typeface="Inter"/>
                <a:cs typeface="Inter"/>
                <a:sym typeface="Inter"/>
              </a:rPr>
              <a:t>Formations Arbitres</a:t>
            </a:r>
          </a:p>
          <a:p>
            <a:pPr algn="ctr">
              <a:lnSpc>
                <a:spcPts val="1109"/>
              </a:lnSpc>
            </a:pPr>
            <a:r>
              <a:rPr lang="en-US" sz="792" spc="19">
                <a:solidFill>
                  <a:srgbClr val="262674"/>
                </a:solidFill>
                <a:latin typeface="Inter"/>
                <a:ea typeface="Inter"/>
                <a:cs typeface="Inter"/>
                <a:sym typeface="Inter"/>
              </a:rPr>
              <a:t>Formations Juges de Lignes</a:t>
            </a:r>
          </a:p>
          <a:p>
            <a:pPr algn="ctr">
              <a:lnSpc>
                <a:spcPts val="1109"/>
              </a:lnSpc>
            </a:pPr>
            <a:r>
              <a:rPr lang="en-US" sz="792" spc="19">
                <a:solidFill>
                  <a:srgbClr val="262674"/>
                </a:solidFill>
                <a:latin typeface="Inter"/>
                <a:ea typeface="Inter"/>
                <a:cs typeface="Inter"/>
                <a:sym typeface="Inter"/>
              </a:rPr>
              <a:t>Modules Interclubs</a:t>
            </a:r>
          </a:p>
        </p:txBody>
      </p:sp>
      <p:sp>
        <p:nvSpPr>
          <p:cNvPr id="54" name="TextBox 54"/>
          <p:cNvSpPr txBox="1"/>
          <p:nvPr/>
        </p:nvSpPr>
        <p:spPr>
          <a:xfrm>
            <a:off x="862493" y="4446517"/>
            <a:ext cx="988704" cy="173209"/>
          </a:xfrm>
          <a:prstGeom prst="rect">
            <a:avLst/>
          </a:prstGeom>
        </p:spPr>
        <p:txBody>
          <a:bodyPr lIns="0" tIns="0" rIns="0" bIns="0" rtlCol="0" anchor="t">
            <a:spAutoFit/>
          </a:bodyPr>
          <a:lstStyle/>
          <a:p>
            <a:pPr algn="l">
              <a:lnSpc>
                <a:spcPts val="1478"/>
              </a:lnSpc>
            </a:pPr>
            <a:r>
              <a:rPr lang="en-US" sz="1055" spc="26">
                <a:solidFill>
                  <a:srgbClr val="019FE3"/>
                </a:solidFill>
                <a:latin typeface="Inter"/>
                <a:ea typeface="Inter"/>
                <a:cs typeface="Inter"/>
                <a:sym typeface="Inter"/>
              </a:rPr>
              <a:t>ENCADRANTS</a:t>
            </a:r>
          </a:p>
        </p:txBody>
      </p:sp>
      <p:sp>
        <p:nvSpPr>
          <p:cNvPr id="55" name="TextBox 55"/>
          <p:cNvSpPr txBox="1"/>
          <p:nvPr/>
        </p:nvSpPr>
        <p:spPr>
          <a:xfrm>
            <a:off x="2548970" y="4455292"/>
            <a:ext cx="874577" cy="173209"/>
          </a:xfrm>
          <a:prstGeom prst="rect">
            <a:avLst/>
          </a:prstGeom>
        </p:spPr>
        <p:txBody>
          <a:bodyPr lIns="0" tIns="0" rIns="0" bIns="0" rtlCol="0" anchor="t">
            <a:spAutoFit/>
          </a:bodyPr>
          <a:lstStyle/>
          <a:p>
            <a:pPr algn="l">
              <a:lnSpc>
                <a:spcPts val="1478"/>
              </a:lnSpc>
            </a:pPr>
            <a:r>
              <a:rPr lang="en-US" sz="1055" spc="26">
                <a:solidFill>
                  <a:srgbClr val="019FE3"/>
                </a:solidFill>
                <a:latin typeface="Inter"/>
                <a:ea typeface="Inter"/>
                <a:cs typeface="Inter"/>
                <a:sym typeface="Inter"/>
              </a:rPr>
              <a:t>DIRIGEANTS</a:t>
            </a:r>
          </a:p>
        </p:txBody>
      </p:sp>
      <p:sp>
        <p:nvSpPr>
          <p:cNvPr id="56" name="TextBox 56"/>
          <p:cNvSpPr txBox="1"/>
          <p:nvPr/>
        </p:nvSpPr>
        <p:spPr>
          <a:xfrm>
            <a:off x="4003541" y="4474342"/>
            <a:ext cx="1277248" cy="173209"/>
          </a:xfrm>
          <a:prstGeom prst="rect">
            <a:avLst/>
          </a:prstGeom>
        </p:spPr>
        <p:txBody>
          <a:bodyPr lIns="0" tIns="0" rIns="0" bIns="0" rtlCol="0" anchor="t">
            <a:spAutoFit/>
          </a:bodyPr>
          <a:lstStyle/>
          <a:p>
            <a:pPr algn="ctr">
              <a:lnSpc>
                <a:spcPts val="1478"/>
              </a:lnSpc>
            </a:pPr>
            <a:r>
              <a:rPr lang="en-US" sz="1055" spc="26">
                <a:solidFill>
                  <a:srgbClr val="019FE3"/>
                </a:solidFill>
                <a:latin typeface="Inter"/>
                <a:ea typeface="Inter"/>
                <a:cs typeface="Inter"/>
                <a:sym typeface="Inter"/>
              </a:rPr>
              <a:t>ORGANISATEURS</a:t>
            </a:r>
          </a:p>
        </p:txBody>
      </p:sp>
      <p:sp>
        <p:nvSpPr>
          <p:cNvPr id="57" name="TextBox 57"/>
          <p:cNvSpPr txBox="1"/>
          <p:nvPr/>
        </p:nvSpPr>
        <p:spPr>
          <a:xfrm>
            <a:off x="5820892" y="4418211"/>
            <a:ext cx="963088" cy="275946"/>
          </a:xfrm>
          <a:prstGeom prst="rect">
            <a:avLst/>
          </a:prstGeom>
        </p:spPr>
        <p:txBody>
          <a:bodyPr lIns="0" tIns="0" rIns="0" bIns="0" rtlCol="0" anchor="t">
            <a:spAutoFit/>
          </a:bodyPr>
          <a:lstStyle/>
          <a:p>
            <a:pPr algn="ctr">
              <a:lnSpc>
                <a:spcPts val="1119"/>
              </a:lnSpc>
            </a:pPr>
            <a:r>
              <a:rPr lang="en-US" sz="1055" spc="26">
                <a:solidFill>
                  <a:srgbClr val="019FE3"/>
                </a:solidFill>
                <a:latin typeface="Inter"/>
                <a:ea typeface="Inter"/>
                <a:cs typeface="Inter"/>
                <a:sym typeface="Inter"/>
              </a:rPr>
              <a:t>OFFICIELS TECHNIQUES</a:t>
            </a:r>
          </a:p>
        </p:txBody>
      </p:sp>
      <p:sp>
        <p:nvSpPr>
          <p:cNvPr id="58" name="TextBox 58"/>
          <p:cNvSpPr txBox="1"/>
          <p:nvPr/>
        </p:nvSpPr>
        <p:spPr>
          <a:xfrm>
            <a:off x="1588456" y="5460435"/>
            <a:ext cx="4270812" cy="143722"/>
          </a:xfrm>
          <a:prstGeom prst="rect">
            <a:avLst/>
          </a:prstGeom>
        </p:spPr>
        <p:txBody>
          <a:bodyPr lIns="0" tIns="0" rIns="0" bIns="0" rtlCol="0" anchor="t">
            <a:spAutoFit/>
          </a:bodyPr>
          <a:lstStyle/>
          <a:p>
            <a:pPr algn="ctr">
              <a:lnSpc>
                <a:spcPts val="1120"/>
              </a:lnSpc>
              <a:spcBef>
                <a:spcPct val="0"/>
              </a:spcBef>
            </a:pPr>
            <a:r>
              <a:rPr lang="en-US" sz="800" i="1" spc="20">
                <a:solidFill>
                  <a:srgbClr val="6D6D87"/>
                </a:solidFill>
                <a:latin typeface="Inter Italics"/>
                <a:ea typeface="Inter Italics"/>
                <a:cs typeface="Inter Italics"/>
                <a:sym typeface="Inter Italics"/>
              </a:rPr>
              <a:t>Pour tout renseignement sur les formations : thomas.champion@badminton-aura.org</a:t>
            </a:r>
          </a:p>
        </p:txBody>
      </p:sp>
      <p:sp>
        <p:nvSpPr>
          <p:cNvPr id="59" name="TextBox 59"/>
          <p:cNvSpPr txBox="1"/>
          <p:nvPr/>
        </p:nvSpPr>
        <p:spPr>
          <a:xfrm>
            <a:off x="2302030" y="8063098"/>
            <a:ext cx="4802695" cy="1300697"/>
          </a:xfrm>
          <a:prstGeom prst="rect">
            <a:avLst/>
          </a:prstGeom>
        </p:spPr>
        <p:txBody>
          <a:bodyPr lIns="0" tIns="0" rIns="0" bIns="0" rtlCol="0" anchor="t">
            <a:spAutoFit/>
          </a:bodyPr>
          <a:lstStyle/>
          <a:p>
            <a:pPr algn="just">
              <a:lnSpc>
                <a:spcPts val="1399"/>
              </a:lnSpc>
            </a:pPr>
            <a:r>
              <a:rPr lang="en-US" sz="999" spc="24">
                <a:solidFill>
                  <a:srgbClr val="201E59"/>
                </a:solidFill>
                <a:latin typeface="Inter"/>
                <a:ea typeface="Inter"/>
                <a:cs typeface="Inter"/>
                <a:sym typeface="Inter"/>
              </a:rPr>
              <a:t>Après le succès de sa première édition, le </a:t>
            </a:r>
            <a:r>
              <a:rPr lang="en-US" sz="999" b="1" spc="24">
                <a:solidFill>
                  <a:srgbClr val="201E59"/>
                </a:solidFill>
                <a:latin typeface="Inter Bold"/>
                <a:ea typeface="Inter Bold"/>
                <a:cs typeface="Inter Bold"/>
                <a:sym typeface="Inter Bold"/>
              </a:rPr>
              <a:t>Valence Alpes International</a:t>
            </a:r>
            <a:r>
              <a:rPr lang="en-US" sz="999" spc="24">
                <a:solidFill>
                  <a:srgbClr val="201E59"/>
                </a:solidFill>
                <a:latin typeface="Inter"/>
                <a:ea typeface="Inter"/>
                <a:cs typeface="Inter"/>
                <a:sym typeface="Inter"/>
              </a:rPr>
              <a:t> revient du </a:t>
            </a:r>
            <a:r>
              <a:rPr lang="en-US" sz="999" b="1" spc="24">
                <a:solidFill>
                  <a:srgbClr val="201E59"/>
                </a:solidFill>
                <a:latin typeface="Inter Bold"/>
                <a:ea typeface="Inter Bold"/>
                <a:cs typeface="Inter Bold"/>
                <a:sym typeface="Inter Bold"/>
              </a:rPr>
              <a:t>17 au 20 juin 2027</a:t>
            </a:r>
            <a:r>
              <a:rPr lang="en-US" sz="999" spc="24">
                <a:solidFill>
                  <a:srgbClr val="201E59"/>
                </a:solidFill>
                <a:latin typeface="Inter"/>
                <a:ea typeface="Inter"/>
                <a:cs typeface="Inter"/>
                <a:sym typeface="Inter"/>
              </a:rPr>
              <a:t>. Étape du circuit Elite de Badminton Europe (International Challenge), ce rendez-vous est aujourd'hui le 3ᵉ plus grand tournoi de France et figure parmi les 15 plus grands tournois européens.</a:t>
            </a:r>
          </a:p>
          <a:p>
            <a:pPr algn="just">
              <a:lnSpc>
                <a:spcPts val="700"/>
              </a:lnSpc>
            </a:pPr>
            <a:endParaRPr lang="en-US" sz="999" spc="24">
              <a:solidFill>
                <a:srgbClr val="201E59"/>
              </a:solidFill>
              <a:latin typeface="Inter"/>
              <a:ea typeface="Inter"/>
              <a:cs typeface="Inter"/>
              <a:sym typeface="Inter"/>
            </a:endParaRPr>
          </a:p>
          <a:p>
            <a:pPr algn="just">
              <a:lnSpc>
                <a:spcPts val="1399"/>
              </a:lnSpc>
            </a:pPr>
            <a:r>
              <a:rPr lang="en-US" sz="999" b="1" spc="24">
                <a:solidFill>
                  <a:srgbClr val="201E59"/>
                </a:solidFill>
                <a:latin typeface="Inter Bold"/>
                <a:ea typeface="Inter Bold"/>
                <a:cs typeface="Inter Bold"/>
                <a:sym typeface="Inter Bold"/>
              </a:rPr>
              <a:t>Venez assister à des rencontres de très haut niveau et découvrir les futures stars du badminton mondial, avec des joueurs parmi le Top 50 mondial, à deux pas de chez vous !</a:t>
            </a:r>
          </a:p>
        </p:txBody>
      </p:sp>
      <p:sp>
        <p:nvSpPr>
          <p:cNvPr id="60" name="TextBox 60"/>
          <p:cNvSpPr txBox="1"/>
          <p:nvPr/>
        </p:nvSpPr>
        <p:spPr>
          <a:xfrm>
            <a:off x="756000" y="6258116"/>
            <a:ext cx="3764215" cy="1078088"/>
          </a:xfrm>
          <a:prstGeom prst="rect">
            <a:avLst/>
          </a:prstGeom>
        </p:spPr>
        <p:txBody>
          <a:bodyPr lIns="0" tIns="0" rIns="0" bIns="0" rtlCol="0" anchor="t">
            <a:spAutoFit/>
          </a:bodyPr>
          <a:lstStyle/>
          <a:p>
            <a:pPr algn="just">
              <a:lnSpc>
                <a:spcPts val="1477"/>
              </a:lnSpc>
            </a:pPr>
            <a:r>
              <a:rPr lang="en-US" sz="1055" spc="26">
                <a:solidFill>
                  <a:srgbClr val="262674"/>
                </a:solidFill>
                <a:latin typeface="Inter"/>
                <a:ea typeface="Inter"/>
                <a:cs typeface="Inter"/>
                <a:sym typeface="Inter"/>
              </a:rPr>
              <a:t>Depuis 1997, la ligue porte le pôle espoirs de Voiron qui regroupe les meilleurs jeunes joueurs de la région entre 11 et 17 ans. Ils s’entraînent quotidiennement avec un emploi du temps aménagé et un suivi sportif, scolaire, médical et mental personnalisé pour leur permettre de mener à bien leur double projet sportif et scolaire. </a:t>
            </a:r>
          </a:p>
        </p:txBody>
      </p:sp>
      <p:sp>
        <p:nvSpPr>
          <p:cNvPr id="61" name="TextBox 61"/>
          <p:cNvSpPr txBox="1"/>
          <p:nvPr/>
        </p:nvSpPr>
        <p:spPr>
          <a:xfrm>
            <a:off x="2302030" y="5756557"/>
            <a:ext cx="2912021" cy="355418"/>
          </a:xfrm>
          <a:prstGeom prst="rect">
            <a:avLst/>
          </a:prstGeom>
        </p:spPr>
        <p:txBody>
          <a:bodyPr lIns="0" tIns="0" rIns="0" bIns="0" rtlCol="0" anchor="t">
            <a:spAutoFit/>
          </a:bodyPr>
          <a:lstStyle/>
          <a:p>
            <a:pPr algn="ctr">
              <a:lnSpc>
                <a:spcPts val="2985"/>
              </a:lnSpc>
            </a:pPr>
            <a:r>
              <a:rPr lang="en-US" sz="2132" b="1" spc="-144">
                <a:solidFill>
                  <a:srgbClr val="0F71B8"/>
                </a:solidFill>
                <a:latin typeface="Cardo Bold"/>
                <a:ea typeface="Cardo Bold"/>
                <a:cs typeface="Cardo Bold"/>
                <a:sym typeface="Cardo Bold"/>
              </a:rPr>
              <a:t>Le Pôle Espoirs de Voiron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560000" cy="10692000"/>
            <a:chOff x="0" y="0"/>
            <a:chExt cx="2709333" cy="3831771"/>
          </a:xfrm>
        </p:grpSpPr>
        <p:sp>
          <p:nvSpPr>
            <p:cNvPr id="3" name="Freeform 3"/>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4" name="TextBox 4"/>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5" name="Group 5"/>
          <p:cNvGrpSpPr/>
          <p:nvPr/>
        </p:nvGrpSpPr>
        <p:grpSpPr>
          <a:xfrm>
            <a:off x="437154" y="8684875"/>
            <a:ext cx="6670660" cy="1413439"/>
            <a:chOff x="0" y="0"/>
            <a:chExt cx="37196693" cy="7881568"/>
          </a:xfrm>
        </p:grpSpPr>
        <p:sp>
          <p:nvSpPr>
            <p:cNvPr id="6" name="Freeform 6"/>
            <p:cNvSpPr/>
            <p:nvPr/>
          </p:nvSpPr>
          <p:spPr>
            <a:xfrm>
              <a:off x="0" y="0"/>
              <a:ext cx="37196694" cy="7881568"/>
            </a:xfrm>
            <a:custGeom>
              <a:avLst/>
              <a:gdLst/>
              <a:ahLst/>
              <a:cxnLst/>
              <a:rect l="l" t="t" r="r" b="b"/>
              <a:pathLst>
                <a:path w="37196694" h="7881568">
                  <a:moveTo>
                    <a:pt x="0" y="0"/>
                  </a:moveTo>
                  <a:lnTo>
                    <a:pt x="0" y="7881568"/>
                  </a:lnTo>
                  <a:lnTo>
                    <a:pt x="37196694" y="7881568"/>
                  </a:lnTo>
                  <a:lnTo>
                    <a:pt x="37196694" y="0"/>
                  </a:lnTo>
                  <a:lnTo>
                    <a:pt x="0" y="0"/>
                  </a:lnTo>
                  <a:close/>
                  <a:moveTo>
                    <a:pt x="37135733" y="7820607"/>
                  </a:moveTo>
                  <a:lnTo>
                    <a:pt x="59690" y="7820607"/>
                  </a:lnTo>
                  <a:lnTo>
                    <a:pt x="59690" y="59690"/>
                  </a:lnTo>
                  <a:lnTo>
                    <a:pt x="37135733" y="59690"/>
                  </a:lnTo>
                  <a:lnTo>
                    <a:pt x="37135733" y="7820607"/>
                  </a:lnTo>
                  <a:close/>
                </a:path>
              </a:pathLst>
            </a:custGeom>
            <a:solidFill>
              <a:srgbClr val="262674"/>
            </a:solidFill>
          </p:spPr>
          <p:txBody>
            <a:bodyPr/>
            <a:lstStyle/>
            <a:p>
              <a:endParaRPr lang="fr-FR"/>
            </a:p>
          </p:txBody>
        </p:sp>
      </p:grpSp>
      <p:sp>
        <p:nvSpPr>
          <p:cNvPr id="7" name="Freeform 7"/>
          <p:cNvSpPr/>
          <p:nvPr/>
        </p:nvSpPr>
        <p:spPr>
          <a:xfrm flipH="1">
            <a:off x="-36000" y="1036999"/>
            <a:ext cx="525086" cy="348466"/>
          </a:xfrm>
          <a:custGeom>
            <a:avLst/>
            <a:gdLst/>
            <a:ahLst/>
            <a:cxnLst/>
            <a:rect l="l" t="t" r="r" b="b"/>
            <a:pathLst>
              <a:path w="525086" h="348466">
                <a:moveTo>
                  <a:pt x="525086" y="0"/>
                </a:moveTo>
                <a:lnTo>
                  <a:pt x="0" y="0"/>
                </a:lnTo>
                <a:lnTo>
                  <a:pt x="0" y="348466"/>
                </a:lnTo>
                <a:lnTo>
                  <a:pt x="525086" y="348466"/>
                </a:lnTo>
                <a:lnTo>
                  <a:pt x="52508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8" name="TextBox 8"/>
          <p:cNvSpPr txBox="1"/>
          <p:nvPr/>
        </p:nvSpPr>
        <p:spPr>
          <a:xfrm>
            <a:off x="489087" y="1706103"/>
            <a:ext cx="6517474" cy="1139286"/>
          </a:xfrm>
          <a:prstGeom prst="rect">
            <a:avLst/>
          </a:prstGeom>
        </p:spPr>
        <p:txBody>
          <a:bodyPr wrap="square" lIns="0" tIns="0" rIns="0" bIns="0" rtlCol="0" anchor="t">
            <a:spAutoFit/>
          </a:bodyPr>
          <a:lstStyle/>
          <a:p>
            <a:pPr algn="just">
              <a:lnSpc>
                <a:spcPts val="1540"/>
              </a:lnSpc>
            </a:pPr>
            <a:r>
              <a:rPr lang="fr-FR" sz="1100" spc="27" dirty="0">
                <a:solidFill>
                  <a:srgbClr val="262674"/>
                </a:solidFill>
                <a:latin typeface="Inter"/>
                <a:ea typeface="Inter"/>
                <a:cs typeface="Inter"/>
                <a:sym typeface="Inter"/>
              </a:rPr>
              <a:t>En rejoignant l'un de nos clubs, vous intégrez une communauté de passionnés, portée par l'engagement de nombreux bénévoles. Le Comité de Badminton de Savoie accompagne les clubs et œuvre chaque jour pour développer le badminton sur notre territoire. Nous vous souhaitons une excellente saison, riche en plaisir, en rencontres et en émotions. </a:t>
            </a:r>
          </a:p>
          <a:p>
            <a:pPr algn="just">
              <a:lnSpc>
                <a:spcPts val="1540"/>
              </a:lnSpc>
            </a:pPr>
            <a:r>
              <a:rPr lang="fr-FR" sz="1100" spc="27" dirty="0">
                <a:solidFill>
                  <a:srgbClr val="262674"/>
                </a:solidFill>
                <a:latin typeface="Inter"/>
                <a:ea typeface="Inter"/>
                <a:cs typeface="Inter"/>
                <a:sym typeface="Inter"/>
              </a:rPr>
              <a:t>À très bientôt sur les terrains !</a:t>
            </a:r>
          </a:p>
          <a:p>
            <a:pPr algn="r">
              <a:lnSpc>
                <a:spcPts val="1540"/>
              </a:lnSpc>
            </a:pPr>
            <a:r>
              <a:rPr lang="fr-FR" sz="1100" spc="27" dirty="0">
                <a:solidFill>
                  <a:srgbClr val="262674"/>
                </a:solidFill>
                <a:latin typeface="Inter"/>
                <a:ea typeface="Inter"/>
                <a:cs typeface="Inter"/>
                <a:sym typeface="Inter"/>
              </a:rPr>
              <a:t>Clément BONNET Président du Comité Départemental de Badminton de Savoie</a:t>
            </a:r>
            <a:endParaRPr lang="en-US" sz="1100" spc="27" dirty="0">
              <a:solidFill>
                <a:srgbClr val="262674"/>
              </a:solidFill>
              <a:latin typeface="Inter"/>
              <a:ea typeface="Inter"/>
              <a:cs typeface="Inter"/>
              <a:sym typeface="Inter"/>
            </a:endParaRPr>
          </a:p>
        </p:txBody>
      </p:sp>
      <p:sp>
        <p:nvSpPr>
          <p:cNvPr id="9" name="Freeform 9"/>
          <p:cNvSpPr/>
          <p:nvPr/>
        </p:nvSpPr>
        <p:spPr>
          <a:xfrm>
            <a:off x="7034914" y="2377875"/>
            <a:ext cx="525086" cy="348466"/>
          </a:xfrm>
          <a:custGeom>
            <a:avLst/>
            <a:gdLst/>
            <a:ahLst/>
            <a:cxnLst/>
            <a:rect l="l" t="t" r="r" b="b"/>
            <a:pathLst>
              <a:path w="525086" h="348466">
                <a:moveTo>
                  <a:pt x="0" y="0"/>
                </a:moveTo>
                <a:lnTo>
                  <a:pt x="525086" y="0"/>
                </a:lnTo>
                <a:lnTo>
                  <a:pt x="525086" y="348467"/>
                </a:lnTo>
                <a:lnTo>
                  <a:pt x="0" y="34846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grpSp>
        <p:nvGrpSpPr>
          <p:cNvPr id="10" name="Group 10"/>
          <p:cNvGrpSpPr/>
          <p:nvPr/>
        </p:nvGrpSpPr>
        <p:grpSpPr>
          <a:xfrm>
            <a:off x="437154" y="3132697"/>
            <a:ext cx="3250545" cy="1964800"/>
            <a:chOff x="0" y="0"/>
            <a:chExt cx="18125575" cy="13857488"/>
          </a:xfrm>
        </p:grpSpPr>
        <p:sp>
          <p:nvSpPr>
            <p:cNvPr id="11" name="Freeform 11"/>
            <p:cNvSpPr/>
            <p:nvPr/>
          </p:nvSpPr>
          <p:spPr>
            <a:xfrm>
              <a:off x="0" y="0"/>
              <a:ext cx="18125574" cy="13857487"/>
            </a:xfrm>
            <a:custGeom>
              <a:avLst/>
              <a:gdLst/>
              <a:ahLst/>
              <a:cxnLst/>
              <a:rect l="l" t="t" r="r" b="b"/>
              <a:pathLst>
                <a:path w="18125574" h="13857487">
                  <a:moveTo>
                    <a:pt x="0" y="0"/>
                  </a:moveTo>
                  <a:lnTo>
                    <a:pt x="0" y="13857487"/>
                  </a:lnTo>
                  <a:lnTo>
                    <a:pt x="18125574" y="13857487"/>
                  </a:lnTo>
                  <a:lnTo>
                    <a:pt x="18125574" y="0"/>
                  </a:lnTo>
                  <a:lnTo>
                    <a:pt x="0" y="0"/>
                  </a:lnTo>
                  <a:close/>
                  <a:moveTo>
                    <a:pt x="18064615" y="13796528"/>
                  </a:moveTo>
                  <a:lnTo>
                    <a:pt x="59690" y="13796528"/>
                  </a:lnTo>
                  <a:lnTo>
                    <a:pt x="59690" y="59690"/>
                  </a:lnTo>
                  <a:lnTo>
                    <a:pt x="18064615" y="59690"/>
                  </a:lnTo>
                  <a:lnTo>
                    <a:pt x="18064615" y="13796528"/>
                  </a:lnTo>
                  <a:close/>
                </a:path>
              </a:pathLst>
            </a:custGeom>
            <a:solidFill>
              <a:srgbClr val="262674"/>
            </a:solidFill>
          </p:spPr>
          <p:txBody>
            <a:bodyPr/>
            <a:lstStyle/>
            <a:p>
              <a:endParaRPr lang="fr-FR"/>
            </a:p>
          </p:txBody>
        </p:sp>
      </p:grpSp>
      <p:grpSp>
        <p:nvGrpSpPr>
          <p:cNvPr id="12" name="Group 12"/>
          <p:cNvGrpSpPr/>
          <p:nvPr/>
        </p:nvGrpSpPr>
        <p:grpSpPr>
          <a:xfrm>
            <a:off x="3865870" y="3132696"/>
            <a:ext cx="3250545" cy="3342379"/>
            <a:chOff x="0" y="0"/>
            <a:chExt cx="18125575" cy="18637655"/>
          </a:xfrm>
        </p:grpSpPr>
        <p:sp>
          <p:nvSpPr>
            <p:cNvPr id="13" name="Freeform 13"/>
            <p:cNvSpPr/>
            <p:nvPr/>
          </p:nvSpPr>
          <p:spPr>
            <a:xfrm>
              <a:off x="0" y="0"/>
              <a:ext cx="18125574" cy="18637655"/>
            </a:xfrm>
            <a:custGeom>
              <a:avLst/>
              <a:gdLst/>
              <a:ahLst/>
              <a:cxnLst/>
              <a:rect l="l" t="t" r="r" b="b"/>
              <a:pathLst>
                <a:path w="18125574" h="18637655">
                  <a:moveTo>
                    <a:pt x="0" y="0"/>
                  </a:moveTo>
                  <a:lnTo>
                    <a:pt x="0" y="18637655"/>
                  </a:lnTo>
                  <a:lnTo>
                    <a:pt x="18125574" y="18637655"/>
                  </a:lnTo>
                  <a:lnTo>
                    <a:pt x="18125574" y="0"/>
                  </a:lnTo>
                  <a:lnTo>
                    <a:pt x="0" y="0"/>
                  </a:lnTo>
                  <a:close/>
                  <a:moveTo>
                    <a:pt x="18064615" y="18576694"/>
                  </a:moveTo>
                  <a:lnTo>
                    <a:pt x="59690" y="18576694"/>
                  </a:lnTo>
                  <a:lnTo>
                    <a:pt x="59690" y="59690"/>
                  </a:lnTo>
                  <a:lnTo>
                    <a:pt x="18064615" y="59690"/>
                  </a:lnTo>
                  <a:lnTo>
                    <a:pt x="18064615" y="18576694"/>
                  </a:lnTo>
                  <a:close/>
                </a:path>
              </a:pathLst>
            </a:custGeom>
            <a:solidFill>
              <a:srgbClr val="262674"/>
            </a:solidFill>
          </p:spPr>
          <p:txBody>
            <a:bodyPr/>
            <a:lstStyle/>
            <a:p>
              <a:endParaRPr lang="fr-FR"/>
            </a:p>
          </p:txBody>
        </p:sp>
      </p:grpSp>
      <p:sp>
        <p:nvSpPr>
          <p:cNvPr id="14" name="Freeform 14"/>
          <p:cNvSpPr/>
          <p:nvPr/>
        </p:nvSpPr>
        <p:spPr>
          <a:xfrm>
            <a:off x="890555" y="2820201"/>
            <a:ext cx="2279226" cy="574639"/>
          </a:xfrm>
          <a:custGeom>
            <a:avLst/>
            <a:gdLst/>
            <a:ahLst/>
            <a:cxnLst/>
            <a:rect l="l" t="t" r="r" b="b"/>
            <a:pathLst>
              <a:path w="2279226" h="574639">
                <a:moveTo>
                  <a:pt x="0" y="0"/>
                </a:moveTo>
                <a:lnTo>
                  <a:pt x="2279226" y="0"/>
                </a:lnTo>
                <a:lnTo>
                  <a:pt x="2279226" y="574639"/>
                </a:lnTo>
                <a:lnTo>
                  <a:pt x="0" y="574639"/>
                </a:lnTo>
                <a:lnTo>
                  <a:pt x="0" y="0"/>
                </a:lnTo>
                <a:close/>
              </a:path>
            </a:pathLst>
          </a:custGeom>
          <a:blipFill>
            <a:blip r:embed="rId3"/>
            <a:stretch>
              <a:fillRect t="-10229" b="-10229"/>
            </a:stretch>
          </a:blipFill>
        </p:spPr>
        <p:txBody>
          <a:bodyPr/>
          <a:lstStyle/>
          <a:p>
            <a:endParaRPr lang="fr-FR"/>
          </a:p>
        </p:txBody>
      </p:sp>
      <p:sp>
        <p:nvSpPr>
          <p:cNvPr id="15" name="Freeform 15"/>
          <p:cNvSpPr/>
          <p:nvPr/>
        </p:nvSpPr>
        <p:spPr>
          <a:xfrm>
            <a:off x="4494342" y="2820201"/>
            <a:ext cx="1993602" cy="922761"/>
          </a:xfrm>
          <a:custGeom>
            <a:avLst/>
            <a:gdLst/>
            <a:ahLst/>
            <a:cxnLst/>
            <a:rect l="l" t="t" r="r" b="b"/>
            <a:pathLst>
              <a:path w="1993602" h="922761">
                <a:moveTo>
                  <a:pt x="0" y="0"/>
                </a:moveTo>
                <a:lnTo>
                  <a:pt x="1993602" y="0"/>
                </a:lnTo>
                <a:lnTo>
                  <a:pt x="1993602" y="922761"/>
                </a:lnTo>
                <a:lnTo>
                  <a:pt x="0" y="922761"/>
                </a:lnTo>
                <a:lnTo>
                  <a:pt x="0" y="0"/>
                </a:lnTo>
                <a:close/>
              </a:path>
            </a:pathLst>
          </a:custGeom>
          <a:blipFill>
            <a:blip r:embed="rId3"/>
            <a:stretch>
              <a:fillRect l="-26202" r="-26202"/>
            </a:stretch>
          </a:blipFill>
        </p:spPr>
        <p:txBody>
          <a:bodyPr/>
          <a:lstStyle/>
          <a:p>
            <a:endParaRPr lang="fr-FR"/>
          </a:p>
        </p:txBody>
      </p:sp>
      <p:sp>
        <p:nvSpPr>
          <p:cNvPr id="23" name="Freeform 23"/>
          <p:cNvSpPr/>
          <p:nvPr/>
        </p:nvSpPr>
        <p:spPr>
          <a:xfrm>
            <a:off x="1313019" y="8910757"/>
            <a:ext cx="476152" cy="476152"/>
          </a:xfrm>
          <a:custGeom>
            <a:avLst/>
            <a:gdLst/>
            <a:ahLst/>
            <a:cxnLst/>
            <a:rect l="l" t="t" r="r" b="b"/>
            <a:pathLst>
              <a:path w="476152" h="476152">
                <a:moveTo>
                  <a:pt x="0" y="0"/>
                </a:moveTo>
                <a:lnTo>
                  <a:pt x="476152" y="0"/>
                </a:lnTo>
                <a:lnTo>
                  <a:pt x="476152" y="476152"/>
                </a:lnTo>
                <a:lnTo>
                  <a:pt x="0" y="47615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24" name="Freeform 24"/>
          <p:cNvSpPr/>
          <p:nvPr/>
        </p:nvSpPr>
        <p:spPr>
          <a:xfrm>
            <a:off x="2423619" y="8910757"/>
            <a:ext cx="476152" cy="476152"/>
          </a:xfrm>
          <a:custGeom>
            <a:avLst/>
            <a:gdLst/>
            <a:ahLst/>
            <a:cxnLst/>
            <a:rect l="l" t="t" r="r" b="b"/>
            <a:pathLst>
              <a:path w="476152" h="476152">
                <a:moveTo>
                  <a:pt x="0" y="0"/>
                </a:moveTo>
                <a:lnTo>
                  <a:pt x="476151" y="0"/>
                </a:lnTo>
                <a:lnTo>
                  <a:pt x="476151" y="476152"/>
                </a:lnTo>
                <a:lnTo>
                  <a:pt x="0" y="476152"/>
                </a:lnTo>
                <a:lnTo>
                  <a:pt x="0" y="0"/>
                </a:lnTo>
                <a:close/>
              </a:path>
            </a:pathLst>
          </a:custGeom>
        </p:spPr>
        <p:txBody>
          <a:bodyPr/>
          <a:lstStyle/>
          <a:p>
            <a:endParaRPr lang="fr-FR"/>
          </a:p>
        </p:txBody>
      </p:sp>
      <p:sp>
        <p:nvSpPr>
          <p:cNvPr id="25" name="Freeform 25"/>
          <p:cNvSpPr/>
          <p:nvPr/>
        </p:nvSpPr>
        <p:spPr>
          <a:xfrm>
            <a:off x="3534218" y="8910757"/>
            <a:ext cx="491564" cy="491564"/>
          </a:xfrm>
          <a:custGeom>
            <a:avLst/>
            <a:gdLst/>
            <a:ahLst/>
            <a:cxnLst/>
            <a:rect l="l" t="t" r="r" b="b"/>
            <a:pathLst>
              <a:path w="491564" h="491564">
                <a:moveTo>
                  <a:pt x="0" y="0"/>
                </a:moveTo>
                <a:lnTo>
                  <a:pt x="491564" y="0"/>
                </a:lnTo>
                <a:lnTo>
                  <a:pt x="491564" y="491564"/>
                </a:lnTo>
                <a:lnTo>
                  <a:pt x="0" y="491564"/>
                </a:lnTo>
                <a:lnTo>
                  <a:pt x="0" y="0"/>
                </a:lnTo>
                <a:close/>
              </a:path>
            </a:pathLst>
          </a:custGeom>
          <a:blipFill>
            <a:blip r:embed="rId5"/>
            <a:stretch>
              <a:fillRect/>
            </a:stretch>
          </a:blipFill>
        </p:spPr>
        <p:txBody>
          <a:bodyPr/>
          <a:lstStyle/>
          <a:p>
            <a:endParaRPr lang="fr-FR"/>
          </a:p>
        </p:txBody>
      </p:sp>
      <p:sp>
        <p:nvSpPr>
          <p:cNvPr id="26" name="Freeform 26"/>
          <p:cNvSpPr/>
          <p:nvPr/>
        </p:nvSpPr>
        <p:spPr>
          <a:xfrm>
            <a:off x="4663957" y="8962171"/>
            <a:ext cx="504491" cy="373324"/>
          </a:xfrm>
          <a:custGeom>
            <a:avLst/>
            <a:gdLst/>
            <a:ahLst/>
            <a:cxnLst/>
            <a:rect l="l" t="t" r="r" b="b"/>
            <a:pathLst>
              <a:path w="504491" h="373324">
                <a:moveTo>
                  <a:pt x="0" y="0"/>
                </a:moveTo>
                <a:lnTo>
                  <a:pt x="504491" y="0"/>
                </a:lnTo>
                <a:lnTo>
                  <a:pt x="504491" y="373324"/>
                </a:lnTo>
                <a:lnTo>
                  <a:pt x="0" y="373324"/>
                </a:lnTo>
                <a:lnTo>
                  <a:pt x="0" y="0"/>
                </a:lnTo>
                <a:close/>
              </a:path>
            </a:pathLst>
          </a:custGeom>
        </p:spPr>
        <p:txBody>
          <a:bodyPr/>
          <a:lstStyle/>
          <a:p>
            <a:endParaRPr lang="fr-FR"/>
          </a:p>
        </p:txBody>
      </p:sp>
      <p:sp>
        <p:nvSpPr>
          <p:cNvPr id="27" name="Freeform 27"/>
          <p:cNvSpPr/>
          <p:nvPr/>
        </p:nvSpPr>
        <p:spPr>
          <a:xfrm>
            <a:off x="5755601" y="8895345"/>
            <a:ext cx="491564" cy="491564"/>
          </a:xfrm>
          <a:custGeom>
            <a:avLst/>
            <a:gdLst/>
            <a:ahLst/>
            <a:cxnLst/>
            <a:rect l="l" t="t" r="r" b="b"/>
            <a:pathLst>
              <a:path w="491564" h="491564">
                <a:moveTo>
                  <a:pt x="0" y="0"/>
                </a:moveTo>
                <a:lnTo>
                  <a:pt x="491564" y="0"/>
                </a:lnTo>
                <a:lnTo>
                  <a:pt x="491564" y="491564"/>
                </a:lnTo>
                <a:lnTo>
                  <a:pt x="0" y="491564"/>
                </a:lnTo>
                <a:lnTo>
                  <a:pt x="0" y="0"/>
                </a:lnTo>
                <a:close/>
              </a:path>
            </a:pathLst>
          </a:custGeom>
          <a:blipFill>
            <a:blip r:embed="rId6"/>
            <a:stretch>
              <a:fillRect/>
            </a:stretch>
          </a:blipFill>
        </p:spPr>
        <p:txBody>
          <a:bodyPr/>
          <a:lstStyle/>
          <a:p>
            <a:endParaRPr lang="fr-FR"/>
          </a:p>
        </p:txBody>
      </p:sp>
      <p:grpSp>
        <p:nvGrpSpPr>
          <p:cNvPr id="29" name="Group 29"/>
          <p:cNvGrpSpPr/>
          <p:nvPr/>
        </p:nvGrpSpPr>
        <p:grpSpPr>
          <a:xfrm>
            <a:off x="1320845" y="9678134"/>
            <a:ext cx="4918310" cy="1013866"/>
            <a:chOff x="0" y="0"/>
            <a:chExt cx="6557747" cy="1351821"/>
          </a:xfrm>
        </p:grpSpPr>
        <p:sp>
          <p:nvSpPr>
            <p:cNvPr id="30" name="AutoShape 30"/>
            <p:cNvSpPr/>
            <p:nvPr/>
          </p:nvSpPr>
          <p:spPr>
            <a:xfrm>
              <a:off x="0" y="0"/>
              <a:ext cx="6557747" cy="1351821"/>
            </a:xfrm>
            <a:prstGeom prst="rect">
              <a:avLst/>
            </a:prstGeom>
            <a:solidFill>
              <a:srgbClr val="313193"/>
            </a:solidFill>
          </p:spPr>
          <p:txBody>
            <a:bodyPr/>
            <a:lstStyle/>
            <a:p>
              <a:endParaRPr lang="fr-FR"/>
            </a:p>
          </p:txBody>
        </p:sp>
      </p:grpSp>
      <p:sp>
        <p:nvSpPr>
          <p:cNvPr id="32" name="TextBox 32"/>
          <p:cNvSpPr txBox="1"/>
          <p:nvPr/>
        </p:nvSpPr>
        <p:spPr>
          <a:xfrm>
            <a:off x="955072" y="2893144"/>
            <a:ext cx="2214710" cy="388438"/>
          </a:xfrm>
          <a:prstGeom prst="rect">
            <a:avLst/>
          </a:prstGeom>
        </p:spPr>
        <p:txBody>
          <a:bodyPr lIns="0" tIns="0" rIns="0" bIns="0" rtlCol="0" anchor="t">
            <a:spAutoFit/>
          </a:bodyPr>
          <a:lstStyle/>
          <a:p>
            <a:pPr algn="ctr">
              <a:lnSpc>
                <a:spcPts val="3265"/>
              </a:lnSpc>
            </a:pPr>
            <a:r>
              <a:rPr lang="en-US" sz="2332" b="1" spc="-158">
                <a:solidFill>
                  <a:srgbClr val="313193"/>
                </a:solidFill>
                <a:latin typeface="Cardo Bold"/>
                <a:ea typeface="Cardo Bold"/>
                <a:cs typeface="Cardo Bold"/>
                <a:sym typeface="Cardo Bold"/>
              </a:rPr>
              <a:t>Notre philosophie</a:t>
            </a:r>
          </a:p>
        </p:txBody>
      </p:sp>
      <p:sp>
        <p:nvSpPr>
          <p:cNvPr id="33" name="TextBox 33"/>
          <p:cNvSpPr txBox="1"/>
          <p:nvPr/>
        </p:nvSpPr>
        <p:spPr>
          <a:xfrm>
            <a:off x="4375186" y="2919428"/>
            <a:ext cx="2214710" cy="388438"/>
          </a:xfrm>
          <a:prstGeom prst="rect">
            <a:avLst/>
          </a:prstGeom>
        </p:spPr>
        <p:txBody>
          <a:bodyPr lIns="0" tIns="0" rIns="0" bIns="0" rtlCol="0" anchor="t">
            <a:spAutoFit/>
          </a:bodyPr>
          <a:lstStyle/>
          <a:p>
            <a:pPr algn="ctr">
              <a:lnSpc>
                <a:spcPts val="3265"/>
              </a:lnSpc>
            </a:pPr>
            <a:r>
              <a:rPr lang="en-US" sz="2332" b="1" spc="-158">
                <a:solidFill>
                  <a:srgbClr val="313193"/>
                </a:solidFill>
                <a:latin typeface="Cardo Bold"/>
                <a:ea typeface="Cardo Bold"/>
                <a:cs typeface="Cardo Bold"/>
                <a:sym typeface="Cardo Bold"/>
              </a:rPr>
              <a:t>Chiffres clés</a:t>
            </a:r>
          </a:p>
        </p:txBody>
      </p:sp>
      <p:sp>
        <p:nvSpPr>
          <p:cNvPr id="34" name="TextBox 34"/>
          <p:cNvSpPr txBox="1"/>
          <p:nvPr/>
        </p:nvSpPr>
        <p:spPr>
          <a:xfrm>
            <a:off x="700487" y="3618880"/>
            <a:ext cx="2536912" cy="1308050"/>
          </a:xfrm>
          <a:prstGeom prst="rect">
            <a:avLst/>
          </a:prstGeom>
        </p:spPr>
        <p:txBody>
          <a:bodyPr wrap="square" lIns="0" tIns="0" rIns="0" bIns="0" rtlCol="0" anchor="t">
            <a:spAutoFit/>
          </a:bodyPr>
          <a:lstStyle/>
          <a:p>
            <a:pPr marL="329275" lvl="1" indent="-164638">
              <a:lnSpc>
                <a:spcPts val="1692"/>
              </a:lnSpc>
              <a:buFont typeface="Arial"/>
              <a:buChar char="•"/>
            </a:pPr>
            <a:r>
              <a:rPr lang="en-US" sz="1525" spc="38" dirty="0">
                <a:solidFill>
                  <a:srgbClr val="262674"/>
                </a:solidFill>
                <a:latin typeface="Inter"/>
                <a:ea typeface="Inter"/>
                <a:cs typeface="Inter"/>
                <a:sym typeface="Inter"/>
              </a:rPr>
              <a:t>JEUNES</a:t>
            </a:r>
          </a:p>
          <a:p>
            <a:pPr>
              <a:lnSpc>
                <a:spcPts val="1692"/>
              </a:lnSpc>
            </a:pPr>
            <a:endParaRPr lang="en-US" sz="1525" spc="38" dirty="0">
              <a:solidFill>
                <a:srgbClr val="262674"/>
              </a:solidFill>
              <a:latin typeface="Inter"/>
              <a:ea typeface="Inter"/>
              <a:cs typeface="Inter"/>
              <a:sym typeface="Inter"/>
            </a:endParaRPr>
          </a:p>
          <a:p>
            <a:pPr marL="329275" lvl="1" indent="-164638">
              <a:lnSpc>
                <a:spcPts val="1692"/>
              </a:lnSpc>
              <a:buFont typeface="Arial"/>
              <a:buChar char="•"/>
            </a:pPr>
            <a:r>
              <a:rPr lang="en-US" sz="1525" spc="38" dirty="0">
                <a:solidFill>
                  <a:srgbClr val="262674"/>
                </a:solidFill>
                <a:latin typeface="Inter"/>
                <a:ea typeface="Inter"/>
                <a:cs typeface="Inter"/>
                <a:sym typeface="Inter"/>
              </a:rPr>
              <a:t>STRUCTURATION</a:t>
            </a:r>
          </a:p>
          <a:p>
            <a:pPr>
              <a:lnSpc>
                <a:spcPts val="1692"/>
              </a:lnSpc>
            </a:pPr>
            <a:endParaRPr lang="en-US" sz="1525" spc="38" dirty="0">
              <a:solidFill>
                <a:srgbClr val="262674"/>
              </a:solidFill>
              <a:latin typeface="Inter"/>
              <a:ea typeface="Inter"/>
              <a:cs typeface="Inter"/>
              <a:sym typeface="Inter"/>
            </a:endParaRPr>
          </a:p>
          <a:p>
            <a:pPr marL="329275" lvl="1" indent="-164638">
              <a:lnSpc>
                <a:spcPts val="1692"/>
              </a:lnSpc>
              <a:buFont typeface="Arial"/>
              <a:buChar char="•"/>
            </a:pPr>
            <a:r>
              <a:rPr lang="en-US" sz="1525" spc="38" dirty="0">
                <a:solidFill>
                  <a:srgbClr val="262674"/>
                </a:solidFill>
                <a:latin typeface="Inter"/>
                <a:ea typeface="Inter"/>
                <a:cs typeface="Inter"/>
                <a:sym typeface="Inter"/>
              </a:rPr>
              <a:t>DEVELOPPEMENT</a:t>
            </a:r>
          </a:p>
          <a:p>
            <a:pPr algn="ctr">
              <a:lnSpc>
                <a:spcPts val="1692"/>
              </a:lnSpc>
            </a:pPr>
            <a:endParaRPr lang="en-US" sz="1525" spc="38" dirty="0">
              <a:solidFill>
                <a:srgbClr val="262674"/>
              </a:solidFill>
              <a:latin typeface="Inter"/>
              <a:ea typeface="Inter"/>
              <a:cs typeface="Inter"/>
              <a:sym typeface="Inter"/>
            </a:endParaRPr>
          </a:p>
        </p:txBody>
      </p:sp>
      <p:sp>
        <p:nvSpPr>
          <p:cNvPr id="37" name="TextBox 37"/>
          <p:cNvSpPr txBox="1"/>
          <p:nvPr/>
        </p:nvSpPr>
        <p:spPr>
          <a:xfrm>
            <a:off x="1997373" y="6627475"/>
            <a:ext cx="5119043" cy="355418"/>
          </a:xfrm>
          <a:prstGeom prst="rect">
            <a:avLst/>
          </a:prstGeom>
        </p:spPr>
        <p:txBody>
          <a:bodyPr lIns="0" tIns="0" rIns="0" bIns="0" rtlCol="0" anchor="t">
            <a:spAutoFit/>
          </a:bodyPr>
          <a:lstStyle/>
          <a:p>
            <a:pPr algn="r">
              <a:lnSpc>
                <a:spcPts val="2985"/>
              </a:lnSpc>
            </a:pPr>
            <a:r>
              <a:rPr lang="en-US" sz="2132" b="1" spc="-144">
                <a:solidFill>
                  <a:srgbClr val="313193"/>
                </a:solidFill>
                <a:latin typeface="Cardo Bold"/>
                <a:ea typeface="Cardo Bold"/>
                <a:cs typeface="Cardo Bold"/>
                <a:sym typeface="Cardo Bold"/>
              </a:rPr>
              <a:t>Temps Forts</a:t>
            </a:r>
          </a:p>
        </p:txBody>
      </p:sp>
      <p:sp>
        <p:nvSpPr>
          <p:cNvPr id="39" name="TextBox 39"/>
          <p:cNvSpPr txBox="1"/>
          <p:nvPr/>
        </p:nvSpPr>
        <p:spPr>
          <a:xfrm>
            <a:off x="1313019" y="9453597"/>
            <a:ext cx="854841" cy="93619"/>
          </a:xfrm>
          <a:prstGeom prst="rect">
            <a:avLst/>
          </a:prstGeom>
        </p:spPr>
        <p:txBody>
          <a:bodyPr lIns="0" tIns="0" rIns="0" bIns="0" rtlCol="0" anchor="t">
            <a:spAutoFit/>
          </a:bodyPr>
          <a:lstStyle/>
          <a:p>
            <a:pPr algn="l">
              <a:lnSpc>
                <a:spcPts val="725"/>
              </a:lnSpc>
            </a:pPr>
            <a:r>
              <a:rPr lang="en-US" sz="518" b="1" spc="12">
                <a:solidFill>
                  <a:srgbClr val="6D6D87"/>
                </a:solidFill>
                <a:latin typeface="Inter Bold"/>
                <a:ea typeface="Inter Bold"/>
                <a:cs typeface="Inter Bold"/>
                <a:sym typeface="Inter Bold"/>
              </a:rPr>
              <a:t>VOS RESEAUX</a:t>
            </a:r>
          </a:p>
        </p:txBody>
      </p:sp>
      <p:sp>
        <p:nvSpPr>
          <p:cNvPr id="51" name="TextBox 51"/>
          <p:cNvSpPr txBox="1"/>
          <p:nvPr/>
        </p:nvSpPr>
        <p:spPr>
          <a:xfrm>
            <a:off x="3679634" y="681900"/>
            <a:ext cx="5119043" cy="355418"/>
          </a:xfrm>
          <a:prstGeom prst="rect">
            <a:avLst/>
          </a:prstGeom>
        </p:spPr>
        <p:txBody>
          <a:bodyPr lIns="0" tIns="0" rIns="0" bIns="0" rtlCol="0" anchor="t">
            <a:spAutoFit/>
          </a:bodyPr>
          <a:lstStyle/>
          <a:p>
            <a:pPr algn="ctr">
              <a:lnSpc>
                <a:spcPts val="2985"/>
              </a:lnSpc>
            </a:pPr>
            <a:r>
              <a:rPr lang="en-US" sz="2132" b="1" spc="-144">
                <a:solidFill>
                  <a:srgbClr val="313193"/>
                </a:solidFill>
                <a:latin typeface="Cardo Bold"/>
                <a:ea typeface="Cardo Bold"/>
                <a:cs typeface="Cardo Bold"/>
                <a:sym typeface="Cardo Bold"/>
              </a:rPr>
              <a:t>Mot d’accueil</a:t>
            </a:r>
          </a:p>
        </p:txBody>
      </p:sp>
      <p:sp>
        <p:nvSpPr>
          <p:cNvPr id="52" name="TextBox 52"/>
          <p:cNvSpPr txBox="1"/>
          <p:nvPr/>
        </p:nvSpPr>
        <p:spPr>
          <a:xfrm>
            <a:off x="1072056" y="10046471"/>
            <a:ext cx="5415888" cy="286717"/>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COMITÉ</a:t>
            </a:r>
          </a:p>
        </p:txBody>
      </p:sp>
      <p:pic>
        <p:nvPicPr>
          <p:cNvPr id="54" name="Image 53">
            <a:extLst>
              <a:ext uri="{FF2B5EF4-FFF2-40B4-BE49-F238E27FC236}">
                <a16:creationId xmlns:a16="http://schemas.microsoft.com/office/drawing/2014/main" id="{1FCDF29B-07AE-B257-2694-4DF5FB1C1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8396" y="349370"/>
            <a:ext cx="1371421" cy="1371421"/>
          </a:xfrm>
          <a:prstGeom prst="rect">
            <a:avLst/>
          </a:prstGeom>
        </p:spPr>
      </p:pic>
      <p:sp>
        <p:nvSpPr>
          <p:cNvPr id="56" name="TextBox 46">
            <a:extLst>
              <a:ext uri="{FF2B5EF4-FFF2-40B4-BE49-F238E27FC236}">
                <a16:creationId xmlns:a16="http://schemas.microsoft.com/office/drawing/2014/main" id="{F5B58231-B2D1-DBE7-DCED-987C5ADF08CA}"/>
              </a:ext>
            </a:extLst>
          </p:cNvPr>
          <p:cNvSpPr txBox="1"/>
          <p:nvPr/>
        </p:nvSpPr>
        <p:spPr>
          <a:xfrm>
            <a:off x="4590339" y="3577209"/>
            <a:ext cx="581699" cy="313099"/>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14</a:t>
            </a:r>
          </a:p>
        </p:txBody>
      </p:sp>
      <p:sp>
        <p:nvSpPr>
          <p:cNvPr id="58" name="TextBox 47">
            <a:extLst>
              <a:ext uri="{FF2B5EF4-FFF2-40B4-BE49-F238E27FC236}">
                <a16:creationId xmlns:a16="http://schemas.microsoft.com/office/drawing/2014/main" id="{EED7A509-57A5-76BB-348B-1DE5FE120442}"/>
              </a:ext>
            </a:extLst>
          </p:cNvPr>
          <p:cNvSpPr txBox="1"/>
          <p:nvPr/>
        </p:nvSpPr>
        <p:spPr>
          <a:xfrm>
            <a:off x="3865870" y="4254739"/>
            <a:ext cx="1322196" cy="313099"/>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1850</a:t>
            </a:r>
          </a:p>
        </p:txBody>
      </p:sp>
      <p:sp>
        <p:nvSpPr>
          <p:cNvPr id="60" name="TextBox 51">
            <a:extLst>
              <a:ext uri="{FF2B5EF4-FFF2-40B4-BE49-F238E27FC236}">
                <a16:creationId xmlns:a16="http://schemas.microsoft.com/office/drawing/2014/main" id="{CC4CEDD4-EF5F-D5D6-E0B7-1F8644FF6B51}"/>
              </a:ext>
            </a:extLst>
          </p:cNvPr>
          <p:cNvSpPr txBox="1"/>
          <p:nvPr/>
        </p:nvSpPr>
        <p:spPr>
          <a:xfrm>
            <a:off x="3816645" y="3869405"/>
            <a:ext cx="1371421" cy="207757"/>
          </a:xfrm>
          <a:prstGeom prst="rect">
            <a:avLst/>
          </a:prstGeom>
        </p:spPr>
        <p:txBody>
          <a:bodyPr lIns="0" tIns="0" rIns="0" bIns="0" rtlCol="0" anchor="t">
            <a:spAutoFit/>
          </a:bodyPr>
          <a:lstStyle/>
          <a:p>
            <a:pPr algn="r">
              <a:lnSpc>
                <a:spcPts val="1697"/>
              </a:lnSpc>
            </a:pPr>
            <a:r>
              <a:rPr lang="en-US" sz="1212" spc="30" dirty="0">
                <a:solidFill>
                  <a:srgbClr val="262674"/>
                </a:solidFill>
                <a:latin typeface="Inter"/>
                <a:ea typeface="Inter"/>
                <a:cs typeface="Inter"/>
                <a:sym typeface="Inter"/>
              </a:rPr>
              <a:t>CLUBS</a:t>
            </a:r>
          </a:p>
        </p:txBody>
      </p:sp>
      <p:sp>
        <p:nvSpPr>
          <p:cNvPr id="62" name="TextBox 52">
            <a:extLst>
              <a:ext uri="{FF2B5EF4-FFF2-40B4-BE49-F238E27FC236}">
                <a16:creationId xmlns:a16="http://schemas.microsoft.com/office/drawing/2014/main" id="{E00F3A01-977B-F22D-01A5-6035C870A3C2}"/>
              </a:ext>
            </a:extLst>
          </p:cNvPr>
          <p:cNvSpPr txBox="1"/>
          <p:nvPr/>
        </p:nvSpPr>
        <p:spPr>
          <a:xfrm>
            <a:off x="3816645" y="4516864"/>
            <a:ext cx="1371421" cy="207757"/>
          </a:xfrm>
          <a:prstGeom prst="rect">
            <a:avLst/>
          </a:prstGeom>
        </p:spPr>
        <p:txBody>
          <a:bodyPr lIns="0" tIns="0" rIns="0" bIns="0" rtlCol="0" anchor="t">
            <a:spAutoFit/>
          </a:bodyPr>
          <a:lstStyle/>
          <a:p>
            <a:pPr algn="r">
              <a:lnSpc>
                <a:spcPts val="1697"/>
              </a:lnSpc>
            </a:pPr>
            <a:r>
              <a:rPr lang="en-US" sz="1212" spc="30">
                <a:solidFill>
                  <a:srgbClr val="262674"/>
                </a:solidFill>
                <a:latin typeface="Inter"/>
                <a:ea typeface="Inter"/>
                <a:cs typeface="Inter"/>
                <a:sym typeface="Inter"/>
              </a:rPr>
              <a:t>LICENCIÉS</a:t>
            </a:r>
          </a:p>
        </p:txBody>
      </p:sp>
      <p:sp>
        <p:nvSpPr>
          <p:cNvPr id="66" name="TextBox 48">
            <a:extLst>
              <a:ext uri="{FF2B5EF4-FFF2-40B4-BE49-F238E27FC236}">
                <a16:creationId xmlns:a16="http://schemas.microsoft.com/office/drawing/2014/main" id="{C1FAE7C9-7632-2EBB-0BA5-A0F4F286B3DA}"/>
              </a:ext>
            </a:extLst>
          </p:cNvPr>
          <p:cNvSpPr txBox="1"/>
          <p:nvPr/>
        </p:nvSpPr>
        <p:spPr>
          <a:xfrm>
            <a:off x="4881189" y="4916293"/>
            <a:ext cx="290849" cy="313099"/>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2</a:t>
            </a:r>
          </a:p>
        </p:txBody>
      </p:sp>
      <p:sp>
        <p:nvSpPr>
          <p:cNvPr id="68" name="TextBox 49">
            <a:extLst>
              <a:ext uri="{FF2B5EF4-FFF2-40B4-BE49-F238E27FC236}">
                <a16:creationId xmlns:a16="http://schemas.microsoft.com/office/drawing/2014/main" id="{91CEC74D-2866-98DC-8210-BD014F386380}"/>
              </a:ext>
            </a:extLst>
          </p:cNvPr>
          <p:cNvSpPr txBox="1"/>
          <p:nvPr/>
        </p:nvSpPr>
        <p:spPr>
          <a:xfrm>
            <a:off x="6062076" y="3577209"/>
            <a:ext cx="581699" cy="313099"/>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5</a:t>
            </a:r>
          </a:p>
        </p:txBody>
      </p:sp>
      <p:sp>
        <p:nvSpPr>
          <p:cNvPr id="70" name="TextBox 50">
            <a:extLst>
              <a:ext uri="{FF2B5EF4-FFF2-40B4-BE49-F238E27FC236}">
                <a16:creationId xmlns:a16="http://schemas.microsoft.com/office/drawing/2014/main" id="{BC86BFFE-43CF-2062-7D74-BED4E3258FF0}"/>
              </a:ext>
            </a:extLst>
          </p:cNvPr>
          <p:cNvSpPr txBox="1"/>
          <p:nvPr/>
        </p:nvSpPr>
        <p:spPr>
          <a:xfrm>
            <a:off x="6062076" y="4238990"/>
            <a:ext cx="581699" cy="313099"/>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536</a:t>
            </a:r>
          </a:p>
        </p:txBody>
      </p:sp>
      <p:sp>
        <p:nvSpPr>
          <p:cNvPr id="72" name="TextBox 53">
            <a:extLst>
              <a:ext uri="{FF2B5EF4-FFF2-40B4-BE49-F238E27FC236}">
                <a16:creationId xmlns:a16="http://schemas.microsoft.com/office/drawing/2014/main" id="{42974896-EAAF-7704-5EEA-51BC9148C5E5}"/>
              </a:ext>
            </a:extLst>
          </p:cNvPr>
          <p:cNvSpPr txBox="1"/>
          <p:nvPr/>
        </p:nvSpPr>
        <p:spPr>
          <a:xfrm>
            <a:off x="5304608" y="3893182"/>
            <a:ext cx="1371421" cy="307777"/>
          </a:xfrm>
          <a:prstGeom prst="rect">
            <a:avLst/>
          </a:prstGeom>
        </p:spPr>
        <p:txBody>
          <a:bodyPr lIns="0" tIns="0" rIns="0" bIns="0" rtlCol="0" anchor="t">
            <a:spAutoFit/>
          </a:bodyPr>
          <a:lstStyle/>
          <a:p>
            <a:pPr algn="r">
              <a:lnSpc>
                <a:spcPts val="1224"/>
              </a:lnSpc>
            </a:pPr>
            <a:r>
              <a:rPr lang="en-US" sz="1212" spc="30" dirty="0">
                <a:solidFill>
                  <a:srgbClr val="262674"/>
                </a:solidFill>
                <a:latin typeface="Inter"/>
                <a:ea typeface="Inter"/>
                <a:cs typeface="Inter"/>
                <a:sym typeface="Inter"/>
              </a:rPr>
              <a:t>ECOLES DE JEUNES</a:t>
            </a:r>
          </a:p>
        </p:txBody>
      </p:sp>
      <p:sp>
        <p:nvSpPr>
          <p:cNvPr id="74" name="TextBox 54">
            <a:extLst>
              <a:ext uri="{FF2B5EF4-FFF2-40B4-BE49-F238E27FC236}">
                <a16:creationId xmlns:a16="http://schemas.microsoft.com/office/drawing/2014/main" id="{2E41B10B-9359-D0DF-B326-C6B81E339A9E}"/>
              </a:ext>
            </a:extLst>
          </p:cNvPr>
          <p:cNvSpPr txBox="1"/>
          <p:nvPr/>
        </p:nvSpPr>
        <p:spPr>
          <a:xfrm>
            <a:off x="3800617" y="5225663"/>
            <a:ext cx="1371421" cy="207757"/>
          </a:xfrm>
          <a:prstGeom prst="rect">
            <a:avLst/>
          </a:prstGeom>
        </p:spPr>
        <p:txBody>
          <a:bodyPr lIns="0" tIns="0" rIns="0" bIns="0" rtlCol="0" anchor="t">
            <a:spAutoFit/>
          </a:bodyPr>
          <a:lstStyle/>
          <a:p>
            <a:pPr algn="r">
              <a:lnSpc>
                <a:spcPts val="1697"/>
              </a:lnSpc>
            </a:pPr>
            <a:r>
              <a:rPr lang="en-US" sz="1212" spc="30" dirty="0">
                <a:solidFill>
                  <a:srgbClr val="262674"/>
                </a:solidFill>
                <a:latin typeface="Inter"/>
                <a:ea typeface="Inter"/>
                <a:cs typeface="Inter"/>
                <a:sym typeface="Inter"/>
              </a:rPr>
              <a:t>SALARIÉS</a:t>
            </a:r>
          </a:p>
        </p:txBody>
      </p:sp>
      <p:sp>
        <p:nvSpPr>
          <p:cNvPr id="76" name="TextBox 55">
            <a:extLst>
              <a:ext uri="{FF2B5EF4-FFF2-40B4-BE49-F238E27FC236}">
                <a16:creationId xmlns:a16="http://schemas.microsoft.com/office/drawing/2014/main" id="{02286BD2-911C-C200-3B6E-B6F5C1B2E49A}"/>
              </a:ext>
            </a:extLst>
          </p:cNvPr>
          <p:cNvSpPr txBox="1"/>
          <p:nvPr/>
        </p:nvSpPr>
        <p:spPr>
          <a:xfrm>
            <a:off x="5304608" y="4554964"/>
            <a:ext cx="1371421" cy="153888"/>
          </a:xfrm>
          <a:prstGeom prst="rect">
            <a:avLst/>
          </a:prstGeom>
        </p:spPr>
        <p:txBody>
          <a:bodyPr lIns="0" tIns="0" rIns="0" bIns="0" rtlCol="0" anchor="t">
            <a:spAutoFit/>
          </a:bodyPr>
          <a:lstStyle/>
          <a:p>
            <a:pPr algn="r">
              <a:lnSpc>
                <a:spcPts val="1224"/>
              </a:lnSpc>
            </a:pPr>
            <a:r>
              <a:rPr lang="en-US" sz="1212" spc="30" dirty="0">
                <a:solidFill>
                  <a:srgbClr val="262674"/>
                </a:solidFill>
                <a:latin typeface="Inter"/>
                <a:ea typeface="Inter"/>
                <a:cs typeface="Inter"/>
                <a:sym typeface="Inter"/>
              </a:rPr>
              <a:t>JEUNES</a:t>
            </a:r>
          </a:p>
        </p:txBody>
      </p:sp>
      <p:sp>
        <p:nvSpPr>
          <p:cNvPr id="78" name="TextBox 64">
            <a:extLst>
              <a:ext uri="{FF2B5EF4-FFF2-40B4-BE49-F238E27FC236}">
                <a16:creationId xmlns:a16="http://schemas.microsoft.com/office/drawing/2014/main" id="{688A4A70-9324-FC6B-3048-845ACB6AD55D}"/>
              </a:ext>
            </a:extLst>
          </p:cNvPr>
          <p:cNvSpPr txBox="1"/>
          <p:nvPr/>
        </p:nvSpPr>
        <p:spPr>
          <a:xfrm>
            <a:off x="6352637" y="4916293"/>
            <a:ext cx="290849" cy="313099"/>
          </a:xfrm>
          <a:prstGeom prst="rect">
            <a:avLst/>
          </a:prstGeom>
        </p:spPr>
        <p:txBody>
          <a:bodyPr lIns="0" tIns="0" rIns="0" bIns="0" rtlCol="0" anchor="t">
            <a:spAutoFit/>
          </a:bodyPr>
          <a:lstStyle/>
          <a:p>
            <a:pPr algn="r">
              <a:lnSpc>
                <a:spcPts val="2623"/>
              </a:lnSpc>
            </a:pPr>
            <a:r>
              <a:rPr lang="en-US" sz="1873" spc="46" dirty="0">
                <a:solidFill>
                  <a:srgbClr val="262674"/>
                </a:solidFill>
                <a:latin typeface="Anton"/>
                <a:ea typeface="Anton"/>
                <a:cs typeface="Anton"/>
                <a:sym typeface="Anton"/>
              </a:rPr>
              <a:t>11</a:t>
            </a:r>
          </a:p>
        </p:txBody>
      </p:sp>
      <p:sp>
        <p:nvSpPr>
          <p:cNvPr id="80" name="TextBox 65">
            <a:extLst>
              <a:ext uri="{FF2B5EF4-FFF2-40B4-BE49-F238E27FC236}">
                <a16:creationId xmlns:a16="http://schemas.microsoft.com/office/drawing/2014/main" id="{1E14BE5E-BE5A-5FA8-E32C-18CEDFE1B7C5}"/>
              </a:ext>
            </a:extLst>
          </p:cNvPr>
          <p:cNvSpPr txBox="1"/>
          <p:nvPr/>
        </p:nvSpPr>
        <p:spPr>
          <a:xfrm>
            <a:off x="5272065" y="5225663"/>
            <a:ext cx="1371421" cy="207757"/>
          </a:xfrm>
          <a:prstGeom prst="rect">
            <a:avLst/>
          </a:prstGeom>
        </p:spPr>
        <p:txBody>
          <a:bodyPr lIns="0" tIns="0" rIns="0" bIns="0" rtlCol="0" anchor="t">
            <a:spAutoFit/>
          </a:bodyPr>
          <a:lstStyle/>
          <a:p>
            <a:pPr algn="r">
              <a:lnSpc>
                <a:spcPts val="1697"/>
              </a:lnSpc>
            </a:pPr>
            <a:r>
              <a:rPr lang="en-US" sz="1212" spc="30">
                <a:solidFill>
                  <a:srgbClr val="262674"/>
                </a:solidFill>
                <a:latin typeface="Inter"/>
                <a:ea typeface="Inter"/>
                <a:cs typeface="Inter"/>
                <a:sym typeface="Inter"/>
              </a:rPr>
              <a:t>ELUS</a:t>
            </a:r>
          </a:p>
        </p:txBody>
      </p:sp>
      <p:sp>
        <p:nvSpPr>
          <p:cNvPr id="82" name="TextBox 56">
            <a:extLst>
              <a:ext uri="{FF2B5EF4-FFF2-40B4-BE49-F238E27FC236}">
                <a16:creationId xmlns:a16="http://schemas.microsoft.com/office/drawing/2014/main" id="{2678B65C-AD81-CB1F-2603-2E83CF1A0222}"/>
              </a:ext>
            </a:extLst>
          </p:cNvPr>
          <p:cNvSpPr txBox="1"/>
          <p:nvPr/>
        </p:nvSpPr>
        <p:spPr>
          <a:xfrm>
            <a:off x="4199900" y="5867507"/>
            <a:ext cx="2476129" cy="141064"/>
          </a:xfrm>
          <a:prstGeom prst="rect">
            <a:avLst/>
          </a:prstGeom>
        </p:spPr>
        <p:txBody>
          <a:bodyPr lIns="0" tIns="0" rIns="0" bIns="0" rtlCol="0" anchor="t">
            <a:spAutoFit/>
          </a:bodyPr>
          <a:lstStyle/>
          <a:p>
            <a:pPr algn="r">
              <a:lnSpc>
                <a:spcPts val="1111"/>
              </a:lnSpc>
            </a:pPr>
            <a:r>
              <a:rPr lang="en-US" sz="1100" b="1" spc="27" dirty="0">
                <a:solidFill>
                  <a:srgbClr val="262674"/>
                </a:solidFill>
                <a:latin typeface="Inter"/>
                <a:ea typeface="Inter"/>
                <a:cs typeface="Inter"/>
                <a:sym typeface="Inter"/>
              </a:rPr>
              <a:t>ET SI VOUS ETIEZ LE PROCHAIN ?</a:t>
            </a:r>
          </a:p>
        </p:txBody>
      </p:sp>
      <p:sp>
        <p:nvSpPr>
          <p:cNvPr id="84" name="AutoShape 18">
            <a:extLst>
              <a:ext uri="{FF2B5EF4-FFF2-40B4-BE49-F238E27FC236}">
                <a16:creationId xmlns:a16="http://schemas.microsoft.com/office/drawing/2014/main" id="{17AD2B43-F0CC-33B2-9538-272A915A7531}"/>
              </a:ext>
            </a:extLst>
          </p:cNvPr>
          <p:cNvSpPr/>
          <p:nvPr/>
        </p:nvSpPr>
        <p:spPr>
          <a:xfrm>
            <a:off x="452186" y="7763943"/>
            <a:ext cx="6664229" cy="0"/>
          </a:xfrm>
          <a:prstGeom prst="line">
            <a:avLst/>
          </a:prstGeom>
          <a:ln w="19050" cap="flat">
            <a:solidFill>
              <a:srgbClr val="019FE3"/>
            </a:solidFill>
            <a:prstDash val="solid"/>
            <a:headEnd type="none" w="sm" len="sm"/>
            <a:tailEnd type="none" w="sm" len="sm"/>
          </a:ln>
        </p:spPr>
        <p:txBody>
          <a:bodyPr/>
          <a:lstStyle/>
          <a:p>
            <a:endParaRPr lang="fr-FR"/>
          </a:p>
        </p:txBody>
      </p:sp>
      <p:sp>
        <p:nvSpPr>
          <p:cNvPr id="86" name="AutoShape 19">
            <a:extLst>
              <a:ext uri="{FF2B5EF4-FFF2-40B4-BE49-F238E27FC236}">
                <a16:creationId xmlns:a16="http://schemas.microsoft.com/office/drawing/2014/main" id="{709149D1-2B7A-A7BC-3A70-75B53AA25699}"/>
              </a:ext>
            </a:extLst>
          </p:cNvPr>
          <p:cNvSpPr/>
          <p:nvPr/>
        </p:nvSpPr>
        <p:spPr>
          <a:xfrm flipV="1">
            <a:off x="998613" y="7321869"/>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88" name="AutoShape 20">
            <a:extLst>
              <a:ext uri="{FF2B5EF4-FFF2-40B4-BE49-F238E27FC236}">
                <a16:creationId xmlns:a16="http://schemas.microsoft.com/office/drawing/2014/main" id="{A7B3B99F-9EEA-F474-A70B-F57CA3C06C84}"/>
              </a:ext>
            </a:extLst>
          </p:cNvPr>
          <p:cNvSpPr/>
          <p:nvPr/>
        </p:nvSpPr>
        <p:spPr>
          <a:xfrm flipV="1">
            <a:off x="2006898" y="7535343"/>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90" name="AutoShape 21">
            <a:extLst>
              <a:ext uri="{FF2B5EF4-FFF2-40B4-BE49-F238E27FC236}">
                <a16:creationId xmlns:a16="http://schemas.microsoft.com/office/drawing/2014/main" id="{3D64737B-5414-5F9E-A3B5-C9B1C50F0FEC}"/>
              </a:ext>
            </a:extLst>
          </p:cNvPr>
          <p:cNvSpPr/>
          <p:nvPr/>
        </p:nvSpPr>
        <p:spPr>
          <a:xfrm flipV="1">
            <a:off x="3221863" y="7354275"/>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92" name="AutoShape 22">
            <a:extLst>
              <a:ext uri="{FF2B5EF4-FFF2-40B4-BE49-F238E27FC236}">
                <a16:creationId xmlns:a16="http://schemas.microsoft.com/office/drawing/2014/main" id="{9DE29BCD-C173-0367-ACD0-70D0AB9F66F9}"/>
              </a:ext>
            </a:extLst>
          </p:cNvPr>
          <p:cNvSpPr/>
          <p:nvPr/>
        </p:nvSpPr>
        <p:spPr>
          <a:xfrm flipV="1">
            <a:off x="4429480" y="7535343"/>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94" name="AutoShape 23">
            <a:extLst>
              <a:ext uri="{FF2B5EF4-FFF2-40B4-BE49-F238E27FC236}">
                <a16:creationId xmlns:a16="http://schemas.microsoft.com/office/drawing/2014/main" id="{8D30F6AD-DC50-C45C-749A-C70F450F5949}"/>
              </a:ext>
            </a:extLst>
          </p:cNvPr>
          <p:cNvSpPr/>
          <p:nvPr/>
        </p:nvSpPr>
        <p:spPr>
          <a:xfrm flipV="1">
            <a:off x="5481618" y="7354275"/>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96" name="AutoShape 33">
            <a:extLst>
              <a:ext uri="{FF2B5EF4-FFF2-40B4-BE49-F238E27FC236}">
                <a16:creationId xmlns:a16="http://schemas.microsoft.com/office/drawing/2014/main" id="{5304A907-3118-106E-07A1-2F126E6AC941}"/>
              </a:ext>
            </a:extLst>
          </p:cNvPr>
          <p:cNvSpPr/>
          <p:nvPr/>
        </p:nvSpPr>
        <p:spPr>
          <a:xfrm flipV="1">
            <a:off x="6570846" y="7553632"/>
            <a:ext cx="0" cy="560505"/>
          </a:xfrm>
          <a:prstGeom prst="line">
            <a:avLst/>
          </a:prstGeom>
          <a:ln w="19050" cap="flat">
            <a:solidFill>
              <a:srgbClr val="019FE3"/>
            </a:solidFill>
            <a:prstDash val="solid"/>
            <a:headEnd type="none" w="sm" len="sm"/>
            <a:tailEnd type="none" w="sm" len="sm"/>
          </a:ln>
        </p:spPr>
        <p:txBody>
          <a:bodyPr/>
          <a:lstStyle/>
          <a:p>
            <a:endParaRPr lang="fr-FR"/>
          </a:p>
        </p:txBody>
      </p:sp>
      <p:sp>
        <p:nvSpPr>
          <p:cNvPr id="98" name="TextBox 58">
            <a:extLst>
              <a:ext uri="{FF2B5EF4-FFF2-40B4-BE49-F238E27FC236}">
                <a16:creationId xmlns:a16="http://schemas.microsoft.com/office/drawing/2014/main" id="{1B2C8064-8B29-A9AF-EEEE-108F39EC5A8B}"/>
              </a:ext>
            </a:extLst>
          </p:cNvPr>
          <p:cNvSpPr txBox="1"/>
          <p:nvPr/>
        </p:nvSpPr>
        <p:spPr>
          <a:xfrm>
            <a:off x="311463" y="7914852"/>
            <a:ext cx="1355250" cy="220638"/>
          </a:xfrm>
          <a:prstGeom prst="rect">
            <a:avLst/>
          </a:prstGeom>
        </p:spPr>
        <p:txBody>
          <a:bodyPr lIns="0" tIns="0" rIns="0" bIns="0" rtlCol="0" anchor="t">
            <a:spAutoFit/>
          </a:bodyPr>
          <a:lstStyle/>
          <a:p>
            <a:pPr algn="ctr">
              <a:lnSpc>
                <a:spcPts val="865"/>
              </a:lnSpc>
            </a:pPr>
            <a:r>
              <a:rPr lang="en-US" sz="618" b="1" spc="15" dirty="0">
                <a:solidFill>
                  <a:srgbClr val="262674"/>
                </a:solidFill>
                <a:latin typeface="Inter Bold"/>
                <a:ea typeface="Inter Bold"/>
                <a:cs typeface="Inter Bold"/>
                <a:sym typeface="Inter Bold"/>
              </a:rPr>
              <a:t>REUNION DES</a:t>
            </a:r>
          </a:p>
          <a:p>
            <a:pPr algn="ctr">
              <a:lnSpc>
                <a:spcPts val="865"/>
              </a:lnSpc>
            </a:pPr>
            <a:r>
              <a:rPr lang="en-US" sz="618" b="1" spc="15" dirty="0">
                <a:solidFill>
                  <a:srgbClr val="262674"/>
                </a:solidFill>
                <a:latin typeface="Inter Bold"/>
                <a:ea typeface="Inter Bold"/>
                <a:cs typeface="Inter Bold"/>
                <a:sym typeface="Inter Bold"/>
              </a:rPr>
              <a:t>PRESIDENTS</a:t>
            </a:r>
          </a:p>
        </p:txBody>
      </p:sp>
      <p:sp>
        <p:nvSpPr>
          <p:cNvPr id="100" name="TextBox 66">
            <a:extLst>
              <a:ext uri="{FF2B5EF4-FFF2-40B4-BE49-F238E27FC236}">
                <a16:creationId xmlns:a16="http://schemas.microsoft.com/office/drawing/2014/main" id="{A81D53AE-8324-A939-7EC3-409EE3E6C977}"/>
              </a:ext>
            </a:extLst>
          </p:cNvPr>
          <p:cNvSpPr txBox="1"/>
          <p:nvPr/>
        </p:nvSpPr>
        <p:spPr>
          <a:xfrm>
            <a:off x="371916" y="8160004"/>
            <a:ext cx="1117174" cy="336054"/>
          </a:xfrm>
          <a:prstGeom prst="rect">
            <a:avLst/>
          </a:prstGeom>
        </p:spPr>
        <p:txBody>
          <a:bodyPr lIns="0" tIns="0" rIns="0" bIns="0" rtlCol="0" anchor="t">
            <a:spAutoFit/>
          </a:bodyPr>
          <a:lstStyle/>
          <a:p>
            <a:pPr algn="ctr">
              <a:lnSpc>
                <a:spcPts val="865"/>
              </a:lnSpc>
            </a:pPr>
            <a:r>
              <a:rPr lang="en-US" sz="618" i="1" spc="15" dirty="0">
                <a:solidFill>
                  <a:srgbClr val="262674"/>
                </a:solidFill>
                <a:latin typeface="Inter Italics"/>
                <a:ea typeface="Inter Italics"/>
                <a:cs typeface="Inter Italics"/>
                <a:sym typeface="Inter Italics"/>
              </a:rPr>
              <a:t>15 </a:t>
            </a:r>
            <a:r>
              <a:rPr lang="en-US" sz="618" i="1" spc="15" dirty="0" err="1">
                <a:solidFill>
                  <a:srgbClr val="262674"/>
                </a:solidFill>
                <a:latin typeface="Inter Italics"/>
                <a:ea typeface="Inter Italics"/>
                <a:cs typeface="Inter Italics"/>
                <a:sym typeface="Inter Italics"/>
              </a:rPr>
              <a:t>septembre</a:t>
            </a:r>
            <a:r>
              <a:rPr lang="en-US" sz="618" i="1" spc="15" dirty="0">
                <a:solidFill>
                  <a:srgbClr val="262674"/>
                </a:solidFill>
                <a:latin typeface="Inter Italics"/>
                <a:ea typeface="Inter Italics"/>
                <a:cs typeface="Inter Italics"/>
                <a:sym typeface="Inter Italics"/>
              </a:rPr>
              <a:t> 2026</a:t>
            </a:r>
          </a:p>
          <a:p>
            <a:pPr algn="ctr">
              <a:lnSpc>
                <a:spcPts val="865"/>
              </a:lnSpc>
            </a:pPr>
            <a:r>
              <a:rPr lang="en-US" sz="618" i="1" spc="15" dirty="0">
                <a:solidFill>
                  <a:srgbClr val="262674"/>
                </a:solidFill>
                <a:latin typeface="Inter Italics"/>
                <a:ea typeface="Inter Italics"/>
                <a:cs typeface="Inter Italics"/>
                <a:sym typeface="Inter Italics"/>
              </a:rPr>
              <a:t>19h à Espace Temps (Challes-les-Eaux)</a:t>
            </a:r>
          </a:p>
        </p:txBody>
      </p:sp>
      <p:sp>
        <p:nvSpPr>
          <p:cNvPr id="102" name="TextBox 67">
            <a:extLst>
              <a:ext uri="{FF2B5EF4-FFF2-40B4-BE49-F238E27FC236}">
                <a16:creationId xmlns:a16="http://schemas.microsoft.com/office/drawing/2014/main" id="{32A5BE3B-7CC0-F6F6-19C8-3A8935D673B2}"/>
              </a:ext>
            </a:extLst>
          </p:cNvPr>
          <p:cNvSpPr txBox="1"/>
          <p:nvPr/>
        </p:nvSpPr>
        <p:spPr>
          <a:xfrm>
            <a:off x="1490300" y="7070147"/>
            <a:ext cx="1117174" cy="220638"/>
          </a:xfrm>
          <a:prstGeom prst="rect">
            <a:avLst/>
          </a:prstGeom>
        </p:spPr>
        <p:txBody>
          <a:bodyPr lIns="0" tIns="0" rIns="0" bIns="0" rtlCol="0" anchor="t">
            <a:spAutoFit/>
          </a:bodyPr>
          <a:lstStyle/>
          <a:p>
            <a:pPr algn="ctr">
              <a:lnSpc>
                <a:spcPts val="865"/>
              </a:lnSpc>
            </a:pPr>
            <a:r>
              <a:rPr lang="en-US" sz="618" b="1" spc="15" dirty="0">
                <a:solidFill>
                  <a:srgbClr val="262674"/>
                </a:solidFill>
                <a:latin typeface="Inter Bold"/>
                <a:ea typeface="Inter Bold"/>
                <a:cs typeface="Inter Bold"/>
                <a:sym typeface="Inter Bold"/>
              </a:rPr>
              <a:t>FORMATION</a:t>
            </a:r>
          </a:p>
          <a:p>
            <a:pPr algn="ctr">
              <a:lnSpc>
                <a:spcPts val="865"/>
              </a:lnSpc>
            </a:pPr>
            <a:r>
              <a:rPr lang="en-US" sz="618" b="1" spc="15" dirty="0">
                <a:solidFill>
                  <a:srgbClr val="262674"/>
                </a:solidFill>
                <a:latin typeface="Inter Bold"/>
                <a:ea typeface="Inter Bold"/>
                <a:cs typeface="Inter Bold"/>
                <a:sym typeface="Inter Bold"/>
              </a:rPr>
              <a:t>GEO 1</a:t>
            </a:r>
          </a:p>
        </p:txBody>
      </p:sp>
      <p:sp>
        <p:nvSpPr>
          <p:cNvPr id="104" name="TextBox 68">
            <a:extLst>
              <a:ext uri="{FF2B5EF4-FFF2-40B4-BE49-F238E27FC236}">
                <a16:creationId xmlns:a16="http://schemas.microsoft.com/office/drawing/2014/main" id="{4FC37134-6472-3022-96EF-3AAE4AED92AC}"/>
              </a:ext>
            </a:extLst>
          </p:cNvPr>
          <p:cNvSpPr txBox="1"/>
          <p:nvPr/>
        </p:nvSpPr>
        <p:spPr>
          <a:xfrm>
            <a:off x="1452863" y="7275045"/>
            <a:ext cx="1117174" cy="220638"/>
          </a:xfrm>
          <a:prstGeom prst="rect">
            <a:avLst/>
          </a:prstGeom>
        </p:spPr>
        <p:txBody>
          <a:bodyPr lIns="0" tIns="0" rIns="0" bIns="0" rtlCol="0" anchor="t">
            <a:spAutoFit/>
          </a:bodyPr>
          <a:lstStyle/>
          <a:p>
            <a:pPr algn="ctr">
              <a:lnSpc>
                <a:spcPts val="865"/>
              </a:lnSpc>
            </a:pPr>
            <a:r>
              <a:rPr lang="en-US" sz="618" i="1" spc="15" dirty="0">
                <a:solidFill>
                  <a:srgbClr val="262674"/>
                </a:solidFill>
                <a:latin typeface="Inter Italics"/>
                <a:ea typeface="Inter Italics"/>
                <a:cs typeface="Inter Italics"/>
                <a:sym typeface="Inter Italics"/>
              </a:rPr>
              <a:t>17-18 </a:t>
            </a:r>
            <a:r>
              <a:rPr lang="en-US" sz="618" i="1" spc="15" dirty="0" err="1">
                <a:solidFill>
                  <a:srgbClr val="262674"/>
                </a:solidFill>
                <a:latin typeface="Inter Italics"/>
                <a:ea typeface="Inter Italics"/>
                <a:cs typeface="Inter Italics"/>
                <a:sym typeface="Inter Italics"/>
              </a:rPr>
              <a:t>octobre</a:t>
            </a:r>
            <a:r>
              <a:rPr lang="en-US" sz="618" i="1" spc="15" dirty="0">
                <a:solidFill>
                  <a:srgbClr val="262674"/>
                </a:solidFill>
                <a:latin typeface="Inter Italics"/>
                <a:ea typeface="Inter Italics"/>
                <a:cs typeface="Inter Italics"/>
                <a:sym typeface="Inter Italics"/>
              </a:rPr>
              <a:t> 2026</a:t>
            </a:r>
          </a:p>
          <a:p>
            <a:pPr algn="ctr">
              <a:lnSpc>
                <a:spcPts val="865"/>
              </a:lnSpc>
            </a:pPr>
            <a:r>
              <a:rPr lang="en-US" sz="618" i="1" spc="15" dirty="0" err="1">
                <a:solidFill>
                  <a:srgbClr val="262674"/>
                </a:solidFill>
                <a:latin typeface="Inter Italics"/>
                <a:ea typeface="Inter Italics"/>
                <a:cs typeface="Inter Italics"/>
                <a:sym typeface="Inter Italics"/>
              </a:rPr>
              <a:t>Chambéry</a:t>
            </a:r>
            <a:endParaRPr lang="en-US" sz="618" i="1" spc="15" dirty="0">
              <a:solidFill>
                <a:srgbClr val="262674"/>
              </a:solidFill>
              <a:latin typeface="Inter Italics"/>
              <a:ea typeface="Inter Italics"/>
              <a:cs typeface="Inter Italics"/>
              <a:sym typeface="Inter Italics"/>
            </a:endParaRPr>
          </a:p>
        </p:txBody>
      </p:sp>
      <p:sp>
        <p:nvSpPr>
          <p:cNvPr id="106" name="TextBox 69">
            <a:extLst>
              <a:ext uri="{FF2B5EF4-FFF2-40B4-BE49-F238E27FC236}">
                <a16:creationId xmlns:a16="http://schemas.microsoft.com/office/drawing/2014/main" id="{34249469-AC3E-C19D-7185-961DEEDA9471}"/>
              </a:ext>
            </a:extLst>
          </p:cNvPr>
          <p:cNvSpPr txBox="1"/>
          <p:nvPr/>
        </p:nvSpPr>
        <p:spPr>
          <a:xfrm>
            <a:off x="2663276" y="7955106"/>
            <a:ext cx="1117174" cy="220638"/>
          </a:xfrm>
          <a:prstGeom prst="rect">
            <a:avLst/>
          </a:prstGeom>
        </p:spPr>
        <p:txBody>
          <a:bodyPr lIns="0" tIns="0" rIns="0" bIns="0" rtlCol="0" anchor="t">
            <a:spAutoFit/>
          </a:bodyPr>
          <a:lstStyle/>
          <a:p>
            <a:pPr algn="ctr">
              <a:lnSpc>
                <a:spcPts val="865"/>
              </a:lnSpc>
            </a:pPr>
            <a:r>
              <a:rPr lang="en-US" sz="618" b="1" spc="15" dirty="0">
                <a:solidFill>
                  <a:srgbClr val="262674"/>
                </a:solidFill>
                <a:latin typeface="Inter Bold"/>
                <a:ea typeface="Inter Bold"/>
                <a:cs typeface="Inter Bold"/>
                <a:sym typeface="Inter Bold"/>
              </a:rPr>
              <a:t>FORMATION</a:t>
            </a:r>
          </a:p>
          <a:p>
            <a:pPr algn="ctr">
              <a:lnSpc>
                <a:spcPts val="865"/>
              </a:lnSpc>
            </a:pPr>
            <a:r>
              <a:rPr lang="en-US" sz="618" b="1" spc="15" dirty="0">
                <a:solidFill>
                  <a:srgbClr val="262674"/>
                </a:solidFill>
                <a:latin typeface="Inter Bold"/>
                <a:ea typeface="Inter Bold"/>
                <a:cs typeface="Inter Bold"/>
                <a:sym typeface="Inter Bold"/>
              </a:rPr>
              <a:t>MODEF</a:t>
            </a:r>
          </a:p>
        </p:txBody>
      </p:sp>
      <p:sp>
        <p:nvSpPr>
          <p:cNvPr id="108" name="TextBox 70">
            <a:extLst>
              <a:ext uri="{FF2B5EF4-FFF2-40B4-BE49-F238E27FC236}">
                <a16:creationId xmlns:a16="http://schemas.microsoft.com/office/drawing/2014/main" id="{A7D50551-1939-401D-7FDF-BECA3663DF19}"/>
              </a:ext>
            </a:extLst>
          </p:cNvPr>
          <p:cNvSpPr txBox="1"/>
          <p:nvPr/>
        </p:nvSpPr>
        <p:spPr>
          <a:xfrm>
            <a:off x="2663276" y="8160004"/>
            <a:ext cx="1117174" cy="220638"/>
          </a:xfrm>
          <a:prstGeom prst="rect">
            <a:avLst/>
          </a:prstGeom>
        </p:spPr>
        <p:txBody>
          <a:bodyPr lIns="0" tIns="0" rIns="0" bIns="0" rtlCol="0" anchor="t">
            <a:spAutoFit/>
          </a:bodyPr>
          <a:lstStyle/>
          <a:p>
            <a:pPr algn="ctr">
              <a:lnSpc>
                <a:spcPts val="865"/>
              </a:lnSpc>
            </a:pPr>
            <a:r>
              <a:rPr lang="en-US" sz="618" i="1" spc="15" dirty="0">
                <a:solidFill>
                  <a:srgbClr val="262674"/>
                </a:solidFill>
                <a:latin typeface="Inter Italics"/>
                <a:ea typeface="Inter Italics"/>
                <a:cs typeface="Inter Italics"/>
                <a:sym typeface="Inter Italics"/>
              </a:rPr>
              <a:t>28-29 </a:t>
            </a:r>
            <a:r>
              <a:rPr lang="en-US" sz="618" i="1" spc="15" dirty="0" err="1">
                <a:solidFill>
                  <a:srgbClr val="262674"/>
                </a:solidFill>
                <a:latin typeface="Inter Italics"/>
                <a:ea typeface="Inter Italics"/>
                <a:cs typeface="Inter Italics"/>
                <a:sym typeface="Inter Italics"/>
              </a:rPr>
              <a:t>novembre</a:t>
            </a:r>
            <a:r>
              <a:rPr lang="en-US" sz="618" i="1" spc="15" dirty="0">
                <a:solidFill>
                  <a:srgbClr val="262674"/>
                </a:solidFill>
                <a:latin typeface="Inter Italics"/>
                <a:ea typeface="Inter Italics"/>
                <a:cs typeface="Inter Italics"/>
                <a:sym typeface="Inter Italics"/>
              </a:rPr>
              <a:t> 2026</a:t>
            </a:r>
          </a:p>
          <a:p>
            <a:pPr algn="ctr">
              <a:lnSpc>
                <a:spcPts val="865"/>
              </a:lnSpc>
            </a:pPr>
            <a:r>
              <a:rPr lang="en-US" sz="618" i="1" spc="15" dirty="0">
                <a:solidFill>
                  <a:srgbClr val="262674"/>
                </a:solidFill>
                <a:latin typeface="Inter Italics"/>
                <a:ea typeface="Inter Italics"/>
                <a:cs typeface="Inter Italics"/>
                <a:sym typeface="Inter Italics"/>
              </a:rPr>
              <a:t>Lieu à confirmer</a:t>
            </a:r>
          </a:p>
        </p:txBody>
      </p:sp>
      <p:sp>
        <p:nvSpPr>
          <p:cNvPr id="110" name="TextBox 71">
            <a:extLst>
              <a:ext uri="{FF2B5EF4-FFF2-40B4-BE49-F238E27FC236}">
                <a16:creationId xmlns:a16="http://schemas.microsoft.com/office/drawing/2014/main" id="{CAB42305-B9AE-5869-1D3A-AC0D8FBDA99A}"/>
              </a:ext>
            </a:extLst>
          </p:cNvPr>
          <p:cNvSpPr txBox="1"/>
          <p:nvPr/>
        </p:nvSpPr>
        <p:spPr>
          <a:xfrm>
            <a:off x="4983044" y="7987836"/>
            <a:ext cx="1117174" cy="220638"/>
          </a:xfrm>
          <a:prstGeom prst="rect">
            <a:avLst/>
          </a:prstGeom>
        </p:spPr>
        <p:txBody>
          <a:bodyPr lIns="0" tIns="0" rIns="0" bIns="0" rtlCol="0" anchor="t">
            <a:spAutoFit/>
          </a:bodyPr>
          <a:lstStyle/>
          <a:p>
            <a:pPr algn="ctr">
              <a:lnSpc>
                <a:spcPts val="865"/>
              </a:lnSpc>
            </a:pPr>
            <a:r>
              <a:rPr lang="en-US" sz="618" b="1" spc="15" dirty="0">
                <a:solidFill>
                  <a:srgbClr val="262674"/>
                </a:solidFill>
                <a:latin typeface="Inter Bold"/>
                <a:ea typeface="Inter Bold"/>
                <a:cs typeface="Inter Bold"/>
                <a:sym typeface="Inter Bold"/>
              </a:rPr>
              <a:t>ASSEMBLEE</a:t>
            </a:r>
          </a:p>
          <a:p>
            <a:pPr algn="ctr">
              <a:lnSpc>
                <a:spcPts val="865"/>
              </a:lnSpc>
            </a:pPr>
            <a:r>
              <a:rPr lang="en-US" sz="618" b="1" spc="15" dirty="0">
                <a:solidFill>
                  <a:srgbClr val="262674"/>
                </a:solidFill>
                <a:latin typeface="Inter Bold"/>
                <a:ea typeface="Inter Bold"/>
                <a:cs typeface="Inter Bold"/>
                <a:sym typeface="Inter Bold"/>
              </a:rPr>
              <a:t>GENERALE CDBS</a:t>
            </a:r>
          </a:p>
        </p:txBody>
      </p:sp>
      <p:sp>
        <p:nvSpPr>
          <p:cNvPr id="112" name="TextBox 72">
            <a:extLst>
              <a:ext uri="{FF2B5EF4-FFF2-40B4-BE49-F238E27FC236}">
                <a16:creationId xmlns:a16="http://schemas.microsoft.com/office/drawing/2014/main" id="{01DED3A8-0B18-4E66-DFD0-5B743A882F44}"/>
              </a:ext>
            </a:extLst>
          </p:cNvPr>
          <p:cNvSpPr txBox="1"/>
          <p:nvPr/>
        </p:nvSpPr>
        <p:spPr>
          <a:xfrm>
            <a:off x="4983044" y="8213227"/>
            <a:ext cx="1117174" cy="220638"/>
          </a:xfrm>
          <a:prstGeom prst="rect">
            <a:avLst/>
          </a:prstGeom>
        </p:spPr>
        <p:txBody>
          <a:bodyPr lIns="0" tIns="0" rIns="0" bIns="0" rtlCol="0" anchor="t">
            <a:spAutoFit/>
          </a:bodyPr>
          <a:lstStyle/>
          <a:p>
            <a:pPr algn="ctr">
              <a:lnSpc>
                <a:spcPts val="865"/>
              </a:lnSpc>
            </a:pPr>
            <a:r>
              <a:rPr lang="en-US" sz="618" i="1" spc="15" dirty="0">
                <a:solidFill>
                  <a:srgbClr val="262674"/>
                </a:solidFill>
                <a:latin typeface="Inter Italics"/>
                <a:ea typeface="Inter Italics"/>
                <a:cs typeface="Inter Italics"/>
                <a:sym typeface="Inter Italics"/>
              </a:rPr>
              <a:t>Printemps 2027</a:t>
            </a:r>
          </a:p>
          <a:p>
            <a:pPr algn="ctr">
              <a:lnSpc>
                <a:spcPts val="865"/>
              </a:lnSpc>
            </a:pPr>
            <a:r>
              <a:rPr lang="en-US" sz="618" i="1" spc="15" dirty="0">
                <a:solidFill>
                  <a:srgbClr val="262674"/>
                </a:solidFill>
                <a:latin typeface="Inter Italics"/>
                <a:ea typeface="Inter Italics"/>
                <a:cs typeface="Inter Italics"/>
                <a:sym typeface="Inter Italics"/>
              </a:rPr>
              <a:t>Lieu à confirmer</a:t>
            </a:r>
          </a:p>
        </p:txBody>
      </p:sp>
      <p:sp>
        <p:nvSpPr>
          <p:cNvPr id="114" name="TextBox 73">
            <a:extLst>
              <a:ext uri="{FF2B5EF4-FFF2-40B4-BE49-F238E27FC236}">
                <a16:creationId xmlns:a16="http://schemas.microsoft.com/office/drawing/2014/main" id="{37EF3BC4-8A85-5336-6910-BAD7644319DD}"/>
              </a:ext>
            </a:extLst>
          </p:cNvPr>
          <p:cNvSpPr txBox="1"/>
          <p:nvPr/>
        </p:nvSpPr>
        <p:spPr>
          <a:xfrm>
            <a:off x="3862578" y="7290197"/>
            <a:ext cx="1117174" cy="220638"/>
          </a:xfrm>
          <a:prstGeom prst="rect">
            <a:avLst/>
          </a:prstGeom>
        </p:spPr>
        <p:txBody>
          <a:bodyPr lIns="0" tIns="0" rIns="0" bIns="0" rtlCol="0" anchor="t">
            <a:spAutoFit/>
          </a:bodyPr>
          <a:lstStyle/>
          <a:p>
            <a:pPr algn="ctr">
              <a:lnSpc>
                <a:spcPts val="865"/>
              </a:lnSpc>
            </a:pPr>
            <a:r>
              <a:rPr lang="en-US" sz="618" i="1" spc="15" dirty="0" err="1">
                <a:solidFill>
                  <a:srgbClr val="262674"/>
                </a:solidFill>
                <a:latin typeface="Inter Italics"/>
                <a:ea typeface="Inter Italics"/>
                <a:cs typeface="Inter Italics"/>
                <a:sym typeface="Inter Italics"/>
              </a:rPr>
              <a:t>Décembre</a:t>
            </a:r>
            <a:r>
              <a:rPr lang="en-US" sz="618" i="1" spc="15" dirty="0">
                <a:solidFill>
                  <a:srgbClr val="262674"/>
                </a:solidFill>
                <a:latin typeface="Inter Italics"/>
                <a:ea typeface="Inter Italics"/>
                <a:cs typeface="Inter Italics"/>
                <a:sym typeface="Inter Italics"/>
              </a:rPr>
              <a:t> 2026</a:t>
            </a:r>
          </a:p>
          <a:p>
            <a:pPr algn="ctr">
              <a:lnSpc>
                <a:spcPts val="865"/>
              </a:lnSpc>
            </a:pPr>
            <a:r>
              <a:rPr lang="en-US" sz="618" i="1" spc="15" dirty="0">
                <a:solidFill>
                  <a:srgbClr val="262674"/>
                </a:solidFill>
                <a:latin typeface="Inter Italics"/>
                <a:ea typeface="Inter Italics"/>
                <a:cs typeface="Inter Italics"/>
                <a:sym typeface="Inter Italics"/>
              </a:rPr>
              <a:t>à confirmer</a:t>
            </a:r>
          </a:p>
        </p:txBody>
      </p:sp>
      <p:sp>
        <p:nvSpPr>
          <p:cNvPr id="116" name="TextBox 74">
            <a:extLst>
              <a:ext uri="{FF2B5EF4-FFF2-40B4-BE49-F238E27FC236}">
                <a16:creationId xmlns:a16="http://schemas.microsoft.com/office/drawing/2014/main" id="{6AF15139-CD3E-0284-698A-F7694B7991C2}"/>
              </a:ext>
            </a:extLst>
          </p:cNvPr>
          <p:cNvSpPr txBox="1"/>
          <p:nvPr/>
        </p:nvSpPr>
        <p:spPr>
          <a:xfrm>
            <a:off x="3865870" y="7071215"/>
            <a:ext cx="1117174" cy="220638"/>
          </a:xfrm>
          <a:prstGeom prst="rect">
            <a:avLst/>
          </a:prstGeom>
        </p:spPr>
        <p:txBody>
          <a:bodyPr lIns="0" tIns="0" rIns="0" bIns="0" rtlCol="0" anchor="t">
            <a:spAutoFit/>
          </a:bodyPr>
          <a:lstStyle/>
          <a:p>
            <a:pPr algn="ctr">
              <a:lnSpc>
                <a:spcPts val="865"/>
              </a:lnSpc>
            </a:pPr>
            <a:r>
              <a:rPr lang="en-US" sz="618" b="1" spc="15" dirty="0">
                <a:solidFill>
                  <a:srgbClr val="262674"/>
                </a:solidFill>
                <a:latin typeface="Inter Bold"/>
                <a:ea typeface="Inter Bold"/>
                <a:cs typeface="Inter Bold"/>
                <a:sym typeface="Inter Bold"/>
              </a:rPr>
              <a:t>FORMATION</a:t>
            </a:r>
          </a:p>
          <a:p>
            <a:pPr algn="ctr">
              <a:lnSpc>
                <a:spcPts val="865"/>
              </a:lnSpc>
            </a:pPr>
            <a:r>
              <a:rPr lang="en-US" sz="618" b="1" spc="15" dirty="0">
                <a:solidFill>
                  <a:srgbClr val="262674"/>
                </a:solidFill>
                <a:latin typeface="Inter Bold"/>
                <a:ea typeface="Inter Bold"/>
                <a:cs typeface="Inter Bold"/>
                <a:sym typeface="Inter Bold"/>
              </a:rPr>
              <a:t>GEO 2</a:t>
            </a:r>
          </a:p>
        </p:txBody>
      </p:sp>
      <p:sp>
        <p:nvSpPr>
          <p:cNvPr id="118" name="TextBox 75">
            <a:extLst>
              <a:ext uri="{FF2B5EF4-FFF2-40B4-BE49-F238E27FC236}">
                <a16:creationId xmlns:a16="http://schemas.microsoft.com/office/drawing/2014/main" id="{95A3D086-9D00-80F4-37CC-0565E06E3D8A}"/>
              </a:ext>
            </a:extLst>
          </p:cNvPr>
          <p:cNvSpPr txBox="1"/>
          <p:nvPr/>
        </p:nvSpPr>
        <p:spPr>
          <a:xfrm>
            <a:off x="5999242" y="7363800"/>
            <a:ext cx="1117174" cy="220638"/>
          </a:xfrm>
          <a:prstGeom prst="rect">
            <a:avLst/>
          </a:prstGeom>
        </p:spPr>
        <p:txBody>
          <a:bodyPr lIns="0" tIns="0" rIns="0" bIns="0" rtlCol="0" anchor="t">
            <a:spAutoFit/>
          </a:bodyPr>
          <a:lstStyle/>
          <a:p>
            <a:pPr algn="ctr">
              <a:lnSpc>
                <a:spcPts val="865"/>
              </a:lnSpc>
            </a:pPr>
            <a:r>
              <a:rPr lang="en-US" sz="618" i="1" spc="15" dirty="0" err="1">
                <a:solidFill>
                  <a:srgbClr val="262674"/>
                </a:solidFill>
                <a:latin typeface="Inter Italics"/>
                <a:ea typeface="Inter Italics"/>
                <a:cs typeface="Inter Italics"/>
                <a:sym typeface="Inter Italics"/>
              </a:rPr>
              <a:t>juin</a:t>
            </a:r>
            <a:r>
              <a:rPr lang="en-US" sz="618" i="1" spc="15" dirty="0">
                <a:solidFill>
                  <a:srgbClr val="262674"/>
                </a:solidFill>
                <a:latin typeface="Inter Italics"/>
                <a:ea typeface="Inter Italics"/>
                <a:cs typeface="Inter Italics"/>
                <a:sym typeface="Inter Italics"/>
              </a:rPr>
              <a:t> 2027</a:t>
            </a:r>
          </a:p>
          <a:p>
            <a:pPr algn="ctr">
              <a:lnSpc>
                <a:spcPts val="865"/>
              </a:lnSpc>
            </a:pPr>
            <a:r>
              <a:rPr lang="en-US" sz="618" i="1" spc="15" dirty="0">
                <a:solidFill>
                  <a:srgbClr val="262674"/>
                </a:solidFill>
                <a:latin typeface="Inter Italics"/>
                <a:ea typeface="Inter Italics"/>
                <a:cs typeface="Inter Italics"/>
                <a:sym typeface="Inter Italics"/>
              </a:rPr>
              <a:t>Lieu à confirmer</a:t>
            </a:r>
          </a:p>
        </p:txBody>
      </p:sp>
      <p:sp>
        <p:nvSpPr>
          <p:cNvPr id="120" name="TextBox 76">
            <a:extLst>
              <a:ext uri="{FF2B5EF4-FFF2-40B4-BE49-F238E27FC236}">
                <a16:creationId xmlns:a16="http://schemas.microsoft.com/office/drawing/2014/main" id="{61527D31-B07F-8B35-2FA7-B12A509E2716}"/>
              </a:ext>
            </a:extLst>
          </p:cNvPr>
          <p:cNvSpPr txBox="1"/>
          <p:nvPr/>
        </p:nvSpPr>
        <p:spPr>
          <a:xfrm>
            <a:off x="6012259" y="7141601"/>
            <a:ext cx="1117174" cy="220638"/>
          </a:xfrm>
          <a:prstGeom prst="rect">
            <a:avLst/>
          </a:prstGeom>
        </p:spPr>
        <p:txBody>
          <a:bodyPr lIns="0" tIns="0" rIns="0" bIns="0" rtlCol="0" anchor="t">
            <a:spAutoFit/>
          </a:bodyPr>
          <a:lstStyle/>
          <a:p>
            <a:pPr algn="ctr">
              <a:lnSpc>
                <a:spcPts val="865"/>
              </a:lnSpc>
            </a:pPr>
            <a:r>
              <a:rPr lang="en-US" sz="618" b="1" spc="15" dirty="0">
                <a:solidFill>
                  <a:srgbClr val="262674"/>
                </a:solidFill>
                <a:latin typeface="Inter Bold"/>
                <a:ea typeface="Inter Bold"/>
                <a:cs typeface="Inter Bold"/>
                <a:sym typeface="Inter Bold"/>
              </a:rPr>
              <a:t>COUPE DE</a:t>
            </a:r>
          </a:p>
          <a:p>
            <a:pPr algn="ctr">
              <a:lnSpc>
                <a:spcPts val="865"/>
              </a:lnSpc>
            </a:pPr>
            <a:r>
              <a:rPr lang="en-US" sz="618" b="1" spc="15" dirty="0">
                <a:solidFill>
                  <a:srgbClr val="262674"/>
                </a:solidFill>
                <a:latin typeface="Inter Bold"/>
                <a:ea typeface="Inter Bold"/>
                <a:cs typeface="Inter Bold"/>
                <a:sym typeface="Inter Bold"/>
              </a:rPr>
              <a:t>SAVOIE</a:t>
            </a:r>
          </a:p>
        </p:txBody>
      </p:sp>
      <p:sp>
        <p:nvSpPr>
          <p:cNvPr id="122" name="TextBox 26">
            <a:extLst>
              <a:ext uri="{FF2B5EF4-FFF2-40B4-BE49-F238E27FC236}">
                <a16:creationId xmlns:a16="http://schemas.microsoft.com/office/drawing/2014/main" id="{8FFA9A4C-A667-A213-7251-73A9BECAD37B}"/>
              </a:ext>
            </a:extLst>
          </p:cNvPr>
          <p:cNvSpPr txBox="1"/>
          <p:nvPr/>
        </p:nvSpPr>
        <p:spPr>
          <a:xfrm>
            <a:off x="489086" y="5395086"/>
            <a:ext cx="3270190" cy="954557"/>
          </a:xfrm>
          <a:prstGeom prst="rect">
            <a:avLst/>
          </a:prstGeom>
        </p:spPr>
        <p:txBody>
          <a:bodyPr lIns="0" tIns="0" rIns="0" bIns="0" rtlCol="0" anchor="t">
            <a:spAutoFit/>
          </a:bodyPr>
          <a:lstStyle/>
          <a:p>
            <a:pPr algn="l">
              <a:lnSpc>
                <a:spcPts val="1898"/>
              </a:lnSpc>
            </a:pPr>
            <a:r>
              <a:rPr lang="en-US" sz="1355" spc="33" dirty="0" err="1">
                <a:solidFill>
                  <a:srgbClr val="C00000"/>
                </a:solidFill>
                <a:latin typeface="Inter"/>
                <a:ea typeface="Inter"/>
                <a:cs typeface="Inter"/>
                <a:sym typeface="Inter"/>
              </a:rPr>
              <a:t>Consultez</a:t>
            </a:r>
            <a:r>
              <a:rPr lang="en-US" sz="1355" spc="33" dirty="0">
                <a:solidFill>
                  <a:srgbClr val="C00000"/>
                </a:solidFill>
                <a:latin typeface="Inter"/>
                <a:ea typeface="Inter"/>
                <a:cs typeface="Inter"/>
                <a:sym typeface="Inter"/>
              </a:rPr>
              <a:t> </a:t>
            </a:r>
            <a:r>
              <a:rPr lang="en-US" sz="1355" spc="33" dirty="0" err="1">
                <a:solidFill>
                  <a:srgbClr val="C00000"/>
                </a:solidFill>
                <a:latin typeface="Inter"/>
                <a:ea typeface="Inter"/>
                <a:cs typeface="Inter"/>
                <a:sym typeface="Inter"/>
              </a:rPr>
              <a:t>nos</a:t>
            </a:r>
            <a:r>
              <a:rPr lang="en-US" sz="1355" spc="33" dirty="0">
                <a:solidFill>
                  <a:srgbClr val="C00000"/>
                </a:solidFill>
                <a:latin typeface="Inter"/>
                <a:ea typeface="Inter"/>
                <a:cs typeface="Inter"/>
                <a:sym typeface="Inter"/>
              </a:rPr>
              <a:t> clubs</a:t>
            </a:r>
          </a:p>
          <a:p>
            <a:pPr algn="l">
              <a:lnSpc>
                <a:spcPts val="1898"/>
              </a:lnSpc>
            </a:pPr>
            <a:endParaRPr lang="en-US" sz="1355" spc="33" dirty="0">
              <a:solidFill>
                <a:srgbClr val="C00000"/>
              </a:solidFill>
              <a:latin typeface="Inter"/>
              <a:ea typeface="Inter"/>
              <a:cs typeface="Inter"/>
              <a:sym typeface="Inter"/>
            </a:endParaRPr>
          </a:p>
          <a:p>
            <a:pPr algn="l">
              <a:lnSpc>
                <a:spcPts val="1898"/>
              </a:lnSpc>
            </a:pPr>
            <a:endParaRPr lang="en-US" sz="1355" spc="33" dirty="0">
              <a:solidFill>
                <a:srgbClr val="C00000"/>
              </a:solidFill>
              <a:latin typeface="Inter"/>
              <a:ea typeface="Inter"/>
              <a:cs typeface="Inter"/>
              <a:sym typeface="Inter"/>
            </a:endParaRPr>
          </a:p>
          <a:p>
            <a:pPr algn="l">
              <a:lnSpc>
                <a:spcPts val="1898"/>
              </a:lnSpc>
            </a:pPr>
            <a:r>
              <a:rPr lang="en-US" sz="1355" spc="33" dirty="0" err="1">
                <a:solidFill>
                  <a:srgbClr val="C00000"/>
                </a:solidFill>
                <a:latin typeface="Inter"/>
                <a:ea typeface="Inter"/>
                <a:cs typeface="Inter"/>
                <a:sym typeface="Inter"/>
              </a:rPr>
              <a:t>Découvrir</a:t>
            </a:r>
            <a:r>
              <a:rPr lang="en-US" sz="1355" spc="33" dirty="0">
                <a:solidFill>
                  <a:srgbClr val="C00000"/>
                </a:solidFill>
                <a:latin typeface="Inter"/>
                <a:ea typeface="Inter"/>
                <a:cs typeface="Inter"/>
                <a:sym typeface="Inter"/>
              </a:rPr>
              <a:t> </a:t>
            </a:r>
            <a:r>
              <a:rPr lang="en-US" sz="1355" spc="33" dirty="0" err="1">
                <a:solidFill>
                  <a:srgbClr val="C00000"/>
                </a:solidFill>
                <a:latin typeface="Inter"/>
                <a:ea typeface="Inter"/>
                <a:cs typeface="Inter"/>
                <a:sym typeface="Inter"/>
              </a:rPr>
              <a:t>notre</a:t>
            </a:r>
            <a:r>
              <a:rPr lang="en-US" sz="1355" spc="33" dirty="0">
                <a:solidFill>
                  <a:srgbClr val="C00000"/>
                </a:solidFill>
                <a:latin typeface="Inter"/>
                <a:ea typeface="Inter"/>
                <a:cs typeface="Inter"/>
                <a:sym typeface="Inter"/>
              </a:rPr>
              <a:t> équipe</a:t>
            </a:r>
          </a:p>
        </p:txBody>
      </p:sp>
      <p:pic>
        <p:nvPicPr>
          <p:cNvPr id="130" name="Image 129">
            <a:extLst>
              <a:ext uri="{FF2B5EF4-FFF2-40B4-BE49-F238E27FC236}">
                <a16:creationId xmlns:a16="http://schemas.microsoft.com/office/drawing/2014/main" id="{A888719C-5118-FFF1-AF1A-3B671AC853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57030" y="5860482"/>
            <a:ext cx="530669" cy="530669"/>
          </a:xfrm>
          <a:prstGeom prst="rect">
            <a:avLst/>
          </a:prstGeom>
        </p:spPr>
      </p:pic>
      <p:pic>
        <p:nvPicPr>
          <p:cNvPr id="134" name="Image 133">
            <a:extLst>
              <a:ext uri="{FF2B5EF4-FFF2-40B4-BE49-F238E27FC236}">
                <a16:creationId xmlns:a16="http://schemas.microsoft.com/office/drawing/2014/main" id="{1B99DC1F-41CE-EA0B-8B9A-CFB74A3C41C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74307" y="5259261"/>
            <a:ext cx="505327" cy="50532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560000" cy="10692000"/>
            <a:chOff x="0" y="0"/>
            <a:chExt cx="2709333" cy="3831771"/>
          </a:xfrm>
        </p:grpSpPr>
        <p:sp>
          <p:nvSpPr>
            <p:cNvPr id="3" name="Freeform 3"/>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4" name="TextBox 4"/>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5" name="Group 5"/>
          <p:cNvGrpSpPr/>
          <p:nvPr/>
        </p:nvGrpSpPr>
        <p:grpSpPr>
          <a:xfrm>
            <a:off x="1320845" y="9678134"/>
            <a:ext cx="4918310" cy="1013866"/>
            <a:chOff x="0" y="0"/>
            <a:chExt cx="6557747" cy="1351821"/>
          </a:xfrm>
        </p:grpSpPr>
        <p:sp>
          <p:nvSpPr>
            <p:cNvPr id="6" name="AutoShape 6"/>
            <p:cNvSpPr/>
            <p:nvPr/>
          </p:nvSpPr>
          <p:spPr>
            <a:xfrm>
              <a:off x="0" y="0"/>
              <a:ext cx="6557747" cy="1351821"/>
            </a:xfrm>
            <a:prstGeom prst="rect">
              <a:avLst/>
            </a:prstGeom>
            <a:solidFill>
              <a:srgbClr val="313193"/>
            </a:solidFill>
          </p:spPr>
          <p:txBody>
            <a:bodyPr/>
            <a:lstStyle/>
            <a:p>
              <a:endParaRPr lang="fr-FR"/>
            </a:p>
          </p:txBody>
        </p:sp>
      </p:grpSp>
      <p:sp>
        <p:nvSpPr>
          <p:cNvPr id="7" name="TextBox 7"/>
          <p:cNvSpPr txBox="1"/>
          <p:nvPr/>
        </p:nvSpPr>
        <p:spPr>
          <a:xfrm>
            <a:off x="409444" y="1510648"/>
            <a:ext cx="3270190" cy="222739"/>
          </a:xfrm>
          <a:prstGeom prst="rect">
            <a:avLst/>
          </a:prstGeom>
        </p:spPr>
        <p:txBody>
          <a:bodyPr lIns="0" tIns="0" rIns="0" bIns="0" rtlCol="0" anchor="t">
            <a:spAutoFit/>
          </a:bodyPr>
          <a:lstStyle/>
          <a:p>
            <a:pPr algn="l">
              <a:lnSpc>
                <a:spcPts val="1898"/>
              </a:lnSpc>
            </a:pPr>
            <a:r>
              <a:rPr lang="en-US" sz="1355" spc="33" dirty="0">
                <a:solidFill>
                  <a:srgbClr val="506E9A"/>
                </a:solidFill>
                <a:latin typeface="Inter"/>
                <a:ea typeface="Inter"/>
                <a:cs typeface="Inter"/>
                <a:sym typeface="Inter"/>
              </a:rPr>
              <a:t>MISSIONS PINCIPALES </a:t>
            </a:r>
          </a:p>
        </p:txBody>
      </p:sp>
      <p:sp>
        <p:nvSpPr>
          <p:cNvPr id="9" name="TextBox 9"/>
          <p:cNvSpPr txBox="1"/>
          <p:nvPr/>
        </p:nvSpPr>
        <p:spPr>
          <a:xfrm>
            <a:off x="1072056" y="10046471"/>
            <a:ext cx="5415888" cy="286717"/>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COMITÉ</a:t>
            </a:r>
          </a:p>
        </p:txBody>
      </p:sp>
      <p:sp>
        <p:nvSpPr>
          <p:cNvPr id="10" name="TextBox 10"/>
          <p:cNvSpPr txBox="1"/>
          <p:nvPr/>
        </p:nvSpPr>
        <p:spPr>
          <a:xfrm>
            <a:off x="-1570433" y="1058798"/>
            <a:ext cx="5119043" cy="355418"/>
          </a:xfrm>
          <a:prstGeom prst="rect">
            <a:avLst/>
          </a:prstGeom>
        </p:spPr>
        <p:txBody>
          <a:bodyPr lIns="0" tIns="0" rIns="0" bIns="0" rtlCol="0" anchor="t">
            <a:spAutoFit/>
          </a:bodyPr>
          <a:lstStyle/>
          <a:p>
            <a:pPr algn="ctr">
              <a:lnSpc>
                <a:spcPts val="2985"/>
              </a:lnSpc>
            </a:pPr>
            <a:r>
              <a:rPr lang="en-US" sz="2132" b="1" spc="-144" dirty="0">
                <a:solidFill>
                  <a:srgbClr val="313193"/>
                </a:solidFill>
                <a:latin typeface="Cardo Bold"/>
                <a:ea typeface="Cardo Bold"/>
                <a:cs typeface="Cardo Bold"/>
                <a:sym typeface="Cardo Bold"/>
              </a:rPr>
              <a:t>Notre </a:t>
            </a:r>
            <a:r>
              <a:rPr lang="en-US" sz="2132" b="1" spc="-144" dirty="0" err="1">
                <a:solidFill>
                  <a:srgbClr val="313193"/>
                </a:solidFill>
                <a:latin typeface="Cardo Bold"/>
                <a:ea typeface="Cardo Bold"/>
                <a:cs typeface="Cardo Bold"/>
                <a:sym typeface="Cardo Bold"/>
              </a:rPr>
              <a:t>Rôle</a:t>
            </a:r>
            <a:endParaRPr lang="en-US" sz="2132" b="1" spc="-144" dirty="0">
              <a:solidFill>
                <a:srgbClr val="313193"/>
              </a:solidFill>
              <a:latin typeface="Cardo Bold"/>
              <a:ea typeface="Cardo Bold"/>
              <a:cs typeface="Cardo Bold"/>
              <a:sym typeface="Cardo Bold"/>
            </a:endParaRPr>
          </a:p>
        </p:txBody>
      </p:sp>
      <p:sp>
        <p:nvSpPr>
          <p:cNvPr id="12" name="TextBox 12"/>
          <p:cNvSpPr txBox="1"/>
          <p:nvPr/>
        </p:nvSpPr>
        <p:spPr>
          <a:xfrm>
            <a:off x="-1098550" y="3370254"/>
            <a:ext cx="5119043" cy="370614"/>
          </a:xfrm>
          <a:prstGeom prst="rect">
            <a:avLst/>
          </a:prstGeom>
        </p:spPr>
        <p:txBody>
          <a:bodyPr lIns="0" tIns="0" rIns="0" bIns="0" rtlCol="0" anchor="t">
            <a:spAutoFit/>
          </a:bodyPr>
          <a:lstStyle/>
          <a:p>
            <a:pPr algn="ctr">
              <a:lnSpc>
                <a:spcPts val="2985"/>
              </a:lnSpc>
            </a:pPr>
            <a:r>
              <a:rPr lang="en-US" sz="2132" b="1" spc="-144" dirty="0">
                <a:solidFill>
                  <a:srgbClr val="313193"/>
                </a:solidFill>
                <a:latin typeface="Cardo Bold"/>
                <a:ea typeface="Cardo Bold"/>
                <a:cs typeface="Cardo Bold"/>
                <a:sym typeface="Cardo Bold"/>
              </a:rPr>
              <a:t>Notre </a:t>
            </a:r>
            <a:r>
              <a:rPr lang="en-US" sz="2132" b="1" spc="-144" dirty="0" err="1">
                <a:solidFill>
                  <a:srgbClr val="313193"/>
                </a:solidFill>
                <a:latin typeface="Cardo Bold"/>
                <a:ea typeface="Cardo Bold"/>
                <a:cs typeface="Cardo Bold"/>
                <a:sym typeface="Cardo Bold"/>
              </a:rPr>
              <a:t>Organisation</a:t>
            </a:r>
            <a:endParaRPr lang="en-US" sz="2132" b="1" spc="-144" dirty="0">
              <a:solidFill>
                <a:srgbClr val="313193"/>
              </a:solidFill>
              <a:latin typeface="Cardo Bold"/>
              <a:ea typeface="Cardo Bold"/>
              <a:cs typeface="Cardo Bold"/>
              <a:sym typeface="Cardo Bold"/>
            </a:endParaRPr>
          </a:p>
        </p:txBody>
      </p:sp>
      <p:pic>
        <p:nvPicPr>
          <p:cNvPr id="15" name="Image 14">
            <a:extLst>
              <a:ext uri="{FF2B5EF4-FFF2-40B4-BE49-F238E27FC236}">
                <a16:creationId xmlns:a16="http://schemas.microsoft.com/office/drawing/2014/main" id="{AD00F0E9-1462-8A0D-18D4-F5687EAEB4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928" y="244695"/>
            <a:ext cx="734917" cy="734917"/>
          </a:xfrm>
          <a:prstGeom prst="rect">
            <a:avLst/>
          </a:prstGeom>
        </p:spPr>
      </p:pic>
      <p:sp>
        <p:nvSpPr>
          <p:cNvPr id="14" name="TextBox 13">
            <a:extLst>
              <a:ext uri="{FF2B5EF4-FFF2-40B4-BE49-F238E27FC236}">
                <a16:creationId xmlns:a16="http://schemas.microsoft.com/office/drawing/2014/main" id="{06771FF9-D465-CE9A-C6C4-2488B57215AF}"/>
              </a:ext>
            </a:extLst>
          </p:cNvPr>
          <p:cNvSpPr txBox="1"/>
          <p:nvPr/>
        </p:nvSpPr>
        <p:spPr>
          <a:xfrm>
            <a:off x="417672" y="1869460"/>
            <a:ext cx="5036978" cy="1421608"/>
          </a:xfrm>
          <a:prstGeom prst="rect">
            <a:avLst/>
          </a:prstGeom>
        </p:spPr>
        <p:txBody>
          <a:bodyPr wrap="square" lIns="0" tIns="0" rIns="0" bIns="0" rtlCol="0" anchor="t">
            <a:spAutoFit/>
          </a:bodyPr>
          <a:lstStyle/>
          <a:p>
            <a:pPr marL="215903" lvl="1" indent="-107951" algn="l">
              <a:lnSpc>
                <a:spcPts val="1400"/>
              </a:lnSpc>
              <a:buFont typeface="Arial"/>
              <a:buChar char="•"/>
            </a:pPr>
            <a:r>
              <a:rPr lang="en-US" sz="1000" b="1" spc="25" dirty="0" err="1">
                <a:solidFill>
                  <a:srgbClr val="262674"/>
                </a:solidFill>
                <a:latin typeface="Inter"/>
                <a:ea typeface="Inter"/>
                <a:cs typeface="Inter"/>
                <a:sym typeface="Inter"/>
              </a:rPr>
              <a:t>Accompagner</a:t>
            </a:r>
            <a:r>
              <a:rPr lang="en-US" sz="1000" spc="25" dirty="0">
                <a:solidFill>
                  <a:srgbClr val="262674"/>
                </a:solidFill>
                <a:latin typeface="Inter"/>
                <a:ea typeface="Inter"/>
                <a:cs typeface="Inter"/>
                <a:sym typeface="Inter"/>
              </a:rPr>
              <a:t> les clubs dans </a:t>
            </a:r>
            <a:r>
              <a:rPr lang="en-US" sz="1000" spc="25" dirty="0" err="1">
                <a:solidFill>
                  <a:srgbClr val="262674"/>
                </a:solidFill>
                <a:latin typeface="Inter"/>
                <a:ea typeface="Inter"/>
                <a:cs typeface="Inter"/>
                <a:sym typeface="Inter"/>
              </a:rPr>
              <a:t>leur</a:t>
            </a:r>
            <a:r>
              <a:rPr lang="en-US" sz="1000" spc="25" dirty="0">
                <a:solidFill>
                  <a:srgbClr val="262674"/>
                </a:solidFill>
                <a:latin typeface="Inter"/>
                <a:ea typeface="Inter"/>
                <a:cs typeface="Inter"/>
                <a:sym typeface="Inter"/>
              </a:rPr>
              <a:t> </a:t>
            </a:r>
            <a:r>
              <a:rPr lang="en-US" sz="1000" spc="25" dirty="0" err="1">
                <a:solidFill>
                  <a:srgbClr val="262674"/>
                </a:solidFill>
                <a:latin typeface="Inter"/>
                <a:ea typeface="Inter"/>
                <a:cs typeface="Inter"/>
                <a:sym typeface="Inter"/>
              </a:rPr>
              <a:t>développement</a:t>
            </a:r>
            <a:r>
              <a:rPr lang="en-US" sz="1000" spc="25" dirty="0">
                <a:solidFill>
                  <a:srgbClr val="262674"/>
                </a:solidFill>
                <a:latin typeface="Inter"/>
                <a:ea typeface="Inter"/>
                <a:cs typeface="Inter"/>
                <a:sym typeface="Inter"/>
              </a:rPr>
              <a:t> et </a:t>
            </a:r>
            <a:r>
              <a:rPr lang="en-US" sz="1000" spc="25" dirty="0" err="1">
                <a:solidFill>
                  <a:srgbClr val="262674"/>
                </a:solidFill>
                <a:latin typeface="Inter"/>
                <a:ea typeface="Inter"/>
                <a:cs typeface="Inter"/>
                <a:sym typeface="Inter"/>
              </a:rPr>
              <a:t>leurs</a:t>
            </a:r>
            <a:r>
              <a:rPr lang="en-US" sz="1000" spc="25" dirty="0">
                <a:solidFill>
                  <a:srgbClr val="262674"/>
                </a:solidFill>
                <a:latin typeface="Inter"/>
                <a:ea typeface="Inter"/>
                <a:cs typeface="Inter"/>
                <a:sym typeface="Inter"/>
              </a:rPr>
              <a:t> </a:t>
            </a:r>
            <a:r>
              <a:rPr lang="en-US" sz="1000" spc="25" dirty="0" err="1">
                <a:solidFill>
                  <a:srgbClr val="262674"/>
                </a:solidFill>
                <a:latin typeface="Inter"/>
                <a:ea typeface="Inter"/>
                <a:cs typeface="Inter"/>
                <a:sym typeface="Inter"/>
              </a:rPr>
              <a:t>projets</a:t>
            </a:r>
            <a:r>
              <a:rPr lang="en-US" sz="1000" spc="25" dirty="0">
                <a:solidFill>
                  <a:srgbClr val="262674"/>
                </a:solidFill>
                <a:latin typeface="Inter"/>
                <a:ea typeface="Inter"/>
                <a:cs typeface="Inter"/>
                <a:sym typeface="Inter"/>
              </a:rPr>
              <a:t>.</a:t>
            </a:r>
          </a:p>
          <a:p>
            <a:pPr marL="215903" lvl="1" indent="-107951" algn="l">
              <a:lnSpc>
                <a:spcPts val="1400"/>
              </a:lnSpc>
              <a:buFont typeface="Arial"/>
              <a:buChar char="•"/>
            </a:pPr>
            <a:r>
              <a:rPr lang="en-US" sz="1000" b="1" spc="25" dirty="0">
                <a:solidFill>
                  <a:srgbClr val="262674"/>
                </a:solidFill>
                <a:latin typeface="Inter"/>
                <a:ea typeface="Inter"/>
                <a:cs typeface="Inter"/>
                <a:sym typeface="Inter"/>
              </a:rPr>
              <a:t>Former</a:t>
            </a:r>
            <a:r>
              <a:rPr lang="en-US" sz="1000" spc="25" dirty="0">
                <a:solidFill>
                  <a:srgbClr val="262674"/>
                </a:solidFill>
                <a:latin typeface="Inter"/>
                <a:ea typeface="Inter"/>
                <a:cs typeface="Inter"/>
                <a:sym typeface="Inter"/>
              </a:rPr>
              <a:t> les </a:t>
            </a:r>
            <a:r>
              <a:rPr lang="en-US" sz="1000" spc="25" dirty="0" err="1">
                <a:solidFill>
                  <a:srgbClr val="262674"/>
                </a:solidFill>
                <a:latin typeface="Inter"/>
                <a:ea typeface="Inter"/>
                <a:cs typeface="Inter"/>
                <a:sym typeface="Inter"/>
              </a:rPr>
              <a:t>bénévoles</a:t>
            </a:r>
            <a:r>
              <a:rPr lang="en-US" sz="1000" spc="25" dirty="0">
                <a:solidFill>
                  <a:srgbClr val="262674"/>
                </a:solidFill>
                <a:latin typeface="Inter"/>
                <a:ea typeface="Inter"/>
                <a:cs typeface="Inter"/>
                <a:sym typeface="Inter"/>
              </a:rPr>
              <a:t> et </a:t>
            </a:r>
            <a:r>
              <a:rPr lang="en-US" sz="1000" spc="25" dirty="0" err="1">
                <a:solidFill>
                  <a:srgbClr val="262674"/>
                </a:solidFill>
                <a:latin typeface="Inter"/>
                <a:ea typeface="Inter"/>
                <a:cs typeface="Inter"/>
                <a:sym typeface="Inter"/>
              </a:rPr>
              <a:t>encadrants</a:t>
            </a:r>
            <a:r>
              <a:rPr lang="en-US" sz="1000" spc="25" dirty="0">
                <a:solidFill>
                  <a:srgbClr val="262674"/>
                </a:solidFill>
                <a:latin typeface="Inter"/>
                <a:ea typeface="Inter"/>
                <a:cs typeface="Inter"/>
                <a:sym typeface="Inter"/>
              </a:rPr>
              <a:t>.</a:t>
            </a:r>
          </a:p>
          <a:p>
            <a:pPr marL="215903" lvl="1" indent="-107951" algn="l">
              <a:lnSpc>
                <a:spcPts val="1400"/>
              </a:lnSpc>
              <a:buFont typeface="Arial"/>
              <a:buChar char="•"/>
            </a:pPr>
            <a:r>
              <a:rPr lang="en-US" sz="1000" b="1" spc="25" dirty="0" err="1">
                <a:solidFill>
                  <a:srgbClr val="262674"/>
                </a:solidFill>
                <a:latin typeface="Inter"/>
                <a:ea typeface="Inter"/>
                <a:cs typeface="Inter"/>
                <a:sym typeface="Inter"/>
              </a:rPr>
              <a:t>Organiser</a:t>
            </a:r>
            <a:r>
              <a:rPr lang="en-US" sz="1000" spc="25" dirty="0">
                <a:solidFill>
                  <a:srgbClr val="262674"/>
                </a:solidFill>
                <a:latin typeface="Inter"/>
                <a:ea typeface="Inter"/>
                <a:cs typeface="Inter"/>
                <a:sym typeface="Inter"/>
              </a:rPr>
              <a:t> </a:t>
            </a:r>
            <a:r>
              <a:rPr lang="en-US" sz="1000" spc="25" dirty="0" err="1">
                <a:solidFill>
                  <a:srgbClr val="262674"/>
                </a:solidFill>
                <a:latin typeface="Inter"/>
                <a:ea typeface="Inter"/>
                <a:cs typeface="Inter"/>
                <a:sym typeface="Inter"/>
              </a:rPr>
              <a:t>une</a:t>
            </a:r>
            <a:r>
              <a:rPr lang="en-US" sz="1000" spc="25" dirty="0">
                <a:solidFill>
                  <a:srgbClr val="262674"/>
                </a:solidFill>
                <a:latin typeface="Inter"/>
                <a:ea typeface="Inter"/>
                <a:cs typeface="Inter"/>
                <a:sym typeface="Inter"/>
              </a:rPr>
              <a:t> competition </a:t>
            </a:r>
            <a:r>
              <a:rPr lang="en-US" sz="1000" spc="25" dirty="0" err="1">
                <a:solidFill>
                  <a:srgbClr val="262674"/>
                </a:solidFill>
                <a:latin typeface="Inter"/>
                <a:ea typeface="Inter"/>
                <a:cs typeface="Inter"/>
                <a:sym typeface="Inter"/>
              </a:rPr>
              <a:t>départementale</a:t>
            </a:r>
            <a:r>
              <a:rPr lang="en-US" sz="1000" spc="25" dirty="0">
                <a:solidFill>
                  <a:srgbClr val="262674"/>
                </a:solidFill>
                <a:latin typeface="Inter"/>
                <a:ea typeface="Inter"/>
                <a:cs typeface="Inter"/>
                <a:sym typeface="Inter"/>
              </a:rPr>
              <a:t> pour </a:t>
            </a:r>
            <a:r>
              <a:rPr lang="en-US" sz="1000" spc="25" dirty="0" err="1">
                <a:solidFill>
                  <a:srgbClr val="262674"/>
                </a:solidFill>
                <a:latin typeface="Inter"/>
                <a:ea typeface="Inter"/>
                <a:cs typeface="Inter"/>
                <a:sym typeface="Inter"/>
              </a:rPr>
              <a:t>tous</a:t>
            </a:r>
            <a:r>
              <a:rPr lang="en-US" sz="1000" spc="25" dirty="0">
                <a:solidFill>
                  <a:srgbClr val="262674"/>
                </a:solidFill>
                <a:latin typeface="Inter"/>
                <a:ea typeface="Inter"/>
                <a:cs typeface="Inter"/>
                <a:sym typeface="Inter"/>
              </a:rPr>
              <a:t> les publics.</a:t>
            </a:r>
          </a:p>
          <a:p>
            <a:pPr marL="215903" lvl="1" indent="-107951" algn="l">
              <a:lnSpc>
                <a:spcPts val="1400"/>
              </a:lnSpc>
              <a:buFont typeface="Arial"/>
              <a:buChar char="•"/>
            </a:pPr>
            <a:r>
              <a:rPr lang="en-US" sz="1000" b="1" spc="25" dirty="0" err="1">
                <a:solidFill>
                  <a:srgbClr val="262674"/>
                </a:solidFill>
                <a:latin typeface="Inter"/>
                <a:ea typeface="Inter"/>
                <a:cs typeface="Inter"/>
                <a:sym typeface="Inter"/>
              </a:rPr>
              <a:t>Détecter</a:t>
            </a:r>
            <a:r>
              <a:rPr lang="en-US" sz="1000" spc="25" dirty="0">
                <a:solidFill>
                  <a:srgbClr val="262674"/>
                </a:solidFill>
                <a:latin typeface="Inter"/>
                <a:ea typeface="Inter"/>
                <a:cs typeface="Inter"/>
                <a:sym typeface="Inter"/>
              </a:rPr>
              <a:t> et </a:t>
            </a:r>
            <a:r>
              <a:rPr lang="en-US" sz="1000" spc="25" dirty="0" err="1">
                <a:solidFill>
                  <a:srgbClr val="262674"/>
                </a:solidFill>
                <a:latin typeface="Inter"/>
                <a:ea typeface="Inter"/>
                <a:cs typeface="Inter"/>
                <a:sym typeface="Inter"/>
              </a:rPr>
              <a:t>accompagner</a:t>
            </a:r>
            <a:r>
              <a:rPr lang="en-US" sz="1000" spc="25" dirty="0">
                <a:solidFill>
                  <a:srgbClr val="262674"/>
                </a:solidFill>
                <a:latin typeface="Inter"/>
                <a:ea typeface="Inter"/>
                <a:cs typeface="Inter"/>
                <a:sym typeface="Inter"/>
              </a:rPr>
              <a:t> les jeunes talents vers les </a:t>
            </a:r>
            <a:r>
              <a:rPr lang="en-US" sz="1000" spc="25" dirty="0" err="1">
                <a:solidFill>
                  <a:srgbClr val="262674"/>
                </a:solidFill>
                <a:latin typeface="Inter"/>
                <a:ea typeface="Inter"/>
                <a:cs typeface="Inter"/>
                <a:sym typeface="Inter"/>
              </a:rPr>
              <a:t>dispositifs</a:t>
            </a:r>
            <a:r>
              <a:rPr lang="en-US" sz="1000" spc="25" dirty="0">
                <a:solidFill>
                  <a:srgbClr val="262674"/>
                </a:solidFill>
                <a:latin typeface="Inter"/>
                <a:ea typeface="Inter"/>
                <a:cs typeface="Inter"/>
                <a:sym typeface="Inter"/>
              </a:rPr>
              <a:t> </a:t>
            </a:r>
            <a:r>
              <a:rPr lang="en-US" sz="1000" spc="25" dirty="0" err="1">
                <a:solidFill>
                  <a:srgbClr val="262674"/>
                </a:solidFill>
                <a:latin typeface="Inter"/>
                <a:ea typeface="Inter"/>
                <a:cs typeface="Inter"/>
                <a:sym typeface="Inter"/>
              </a:rPr>
              <a:t>régionaux</a:t>
            </a:r>
            <a:r>
              <a:rPr lang="en-US" sz="1000" spc="25" dirty="0">
                <a:solidFill>
                  <a:srgbClr val="262674"/>
                </a:solidFill>
                <a:latin typeface="Inter"/>
                <a:ea typeface="Inter"/>
                <a:cs typeface="Inter"/>
                <a:sym typeface="Inter"/>
              </a:rPr>
              <a:t>.</a:t>
            </a:r>
          </a:p>
          <a:p>
            <a:pPr marL="215903" lvl="1" indent="-107951">
              <a:lnSpc>
                <a:spcPts val="1400"/>
              </a:lnSpc>
              <a:buFont typeface="Arial"/>
              <a:buChar char="•"/>
            </a:pPr>
            <a:r>
              <a:rPr lang="en-US" sz="1000" b="1" spc="25" dirty="0" err="1">
                <a:solidFill>
                  <a:srgbClr val="262674"/>
                </a:solidFill>
                <a:latin typeface="Inter"/>
                <a:ea typeface="Inter"/>
                <a:cs typeface="Inter"/>
                <a:sym typeface="Inter"/>
              </a:rPr>
              <a:t>Développer</a:t>
            </a:r>
            <a:r>
              <a:rPr lang="en-US" sz="1000" spc="25" dirty="0">
                <a:solidFill>
                  <a:srgbClr val="262674"/>
                </a:solidFill>
                <a:latin typeface="Inter"/>
                <a:ea typeface="Inter"/>
                <a:cs typeface="Inter"/>
                <a:sym typeface="Inter"/>
              </a:rPr>
              <a:t> la pratique feminine.</a:t>
            </a:r>
          </a:p>
          <a:p>
            <a:pPr marL="215903" lvl="1" indent="-107951" algn="l">
              <a:lnSpc>
                <a:spcPts val="1400"/>
              </a:lnSpc>
              <a:buFont typeface="Arial"/>
              <a:buChar char="•"/>
            </a:pPr>
            <a:r>
              <a:rPr lang="en-US" sz="1000" b="1" spc="25" dirty="0" err="1">
                <a:solidFill>
                  <a:srgbClr val="262674"/>
                </a:solidFill>
                <a:latin typeface="Inter"/>
                <a:ea typeface="Inter"/>
                <a:cs typeface="Inter"/>
                <a:sym typeface="Inter"/>
              </a:rPr>
              <a:t>Développer</a:t>
            </a:r>
            <a:r>
              <a:rPr lang="en-US" sz="1000" spc="25" dirty="0">
                <a:solidFill>
                  <a:srgbClr val="262674"/>
                </a:solidFill>
                <a:latin typeface="Inter"/>
                <a:ea typeface="Inter"/>
                <a:cs typeface="Inter"/>
                <a:sym typeface="Inter"/>
              </a:rPr>
              <a:t> la pratique du badminton sur </a:t>
            </a:r>
            <a:r>
              <a:rPr lang="en-US" sz="1000" spc="25" dirty="0" err="1">
                <a:solidFill>
                  <a:srgbClr val="262674"/>
                </a:solidFill>
                <a:latin typeface="Inter"/>
                <a:ea typeface="Inter"/>
                <a:cs typeface="Inter"/>
                <a:sym typeface="Inter"/>
              </a:rPr>
              <a:t>l’ensemble</a:t>
            </a:r>
            <a:r>
              <a:rPr lang="en-US" sz="1000" spc="25" dirty="0">
                <a:solidFill>
                  <a:srgbClr val="262674"/>
                </a:solidFill>
                <a:latin typeface="Inter"/>
                <a:ea typeface="Inter"/>
                <a:cs typeface="Inter"/>
                <a:sym typeface="Inter"/>
              </a:rPr>
              <a:t> de la Savoie</a:t>
            </a:r>
          </a:p>
          <a:p>
            <a:pPr marL="215903" lvl="1" indent="-107951" algn="l">
              <a:lnSpc>
                <a:spcPts val="1400"/>
              </a:lnSpc>
              <a:buFont typeface="Arial"/>
              <a:buChar char="•"/>
            </a:pPr>
            <a:r>
              <a:rPr lang="en-US" sz="1000" b="1" spc="25" dirty="0" err="1">
                <a:solidFill>
                  <a:srgbClr val="262674"/>
                </a:solidFill>
                <a:latin typeface="Inter"/>
                <a:ea typeface="Inter"/>
                <a:cs typeface="Inter"/>
                <a:sym typeface="Inter"/>
              </a:rPr>
              <a:t>Créer</a:t>
            </a:r>
            <a:r>
              <a:rPr lang="en-US" sz="1000" b="1" spc="25" dirty="0">
                <a:solidFill>
                  <a:srgbClr val="262674"/>
                </a:solidFill>
                <a:latin typeface="Inter"/>
                <a:ea typeface="Inter"/>
                <a:cs typeface="Inter"/>
                <a:sym typeface="Inter"/>
              </a:rPr>
              <a:t> du lien </a:t>
            </a:r>
            <a:r>
              <a:rPr lang="en-US" sz="1000" spc="25" dirty="0">
                <a:solidFill>
                  <a:srgbClr val="262674"/>
                </a:solidFill>
                <a:latin typeface="Inter"/>
                <a:ea typeface="Inter"/>
                <a:cs typeface="Inter"/>
                <a:sym typeface="Inter"/>
              </a:rPr>
              <a:t>entre les clubs et </a:t>
            </a:r>
            <a:r>
              <a:rPr lang="en-US" sz="1000" spc="25" dirty="0" err="1">
                <a:solidFill>
                  <a:srgbClr val="262674"/>
                </a:solidFill>
                <a:latin typeface="Inter"/>
                <a:ea typeface="Inter"/>
                <a:cs typeface="Inter"/>
                <a:sym typeface="Inter"/>
              </a:rPr>
              <a:t>favoriser</a:t>
            </a:r>
            <a:r>
              <a:rPr lang="en-US" sz="1000" spc="25" dirty="0">
                <a:solidFill>
                  <a:srgbClr val="262674"/>
                </a:solidFill>
                <a:latin typeface="Inter"/>
                <a:ea typeface="Inter"/>
                <a:cs typeface="Inter"/>
                <a:sym typeface="Inter"/>
              </a:rPr>
              <a:t> le partage.</a:t>
            </a:r>
          </a:p>
          <a:p>
            <a:pPr marL="107952" lvl="1" algn="l">
              <a:lnSpc>
                <a:spcPts val="1400"/>
              </a:lnSpc>
            </a:pPr>
            <a:endParaRPr lang="en-US" sz="1000" spc="25" dirty="0">
              <a:solidFill>
                <a:srgbClr val="262674"/>
              </a:solidFill>
              <a:latin typeface="Inter"/>
              <a:ea typeface="Inter"/>
              <a:cs typeface="Inter"/>
              <a:sym typeface="Inter"/>
            </a:endParaRPr>
          </a:p>
        </p:txBody>
      </p:sp>
      <p:pic>
        <p:nvPicPr>
          <p:cNvPr id="17" name="Image 16">
            <a:extLst>
              <a:ext uri="{FF2B5EF4-FFF2-40B4-BE49-F238E27FC236}">
                <a16:creationId xmlns:a16="http://schemas.microsoft.com/office/drawing/2014/main" id="{690024F0-A374-7FE7-1D8A-B991E736C43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3185" y="3643014"/>
            <a:ext cx="5530850" cy="55308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3726"/>
            <a:ext cx="7560000" cy="10719453"/>
            <a:chOff x="0" y="0"/>
            <a:chExt cx="2709333" cy="3841610"/>
          </a:xfrm>
        </p:grpSpPr>
        <p:sp>
          <p:nvSpPr>
            <p:cNvPr id="3" name="Freeform 3"/>
            <p:cNvSpPr/>
            <p:nvPr/>
          </p:nvSpPr>
          <p:spPr>
            <a:xfrm>
              <a:off x="0" y="0"/>
              <a:ext cx="2709333" cy="3841610"/>
            </a:xfrm>
            <a:custGeom>
              <a:avLst/>
              <a:gdLst/>
              <a:ahLst/>
              <a:cxnLst/>
              <a:rect l="l" t="t" r="r" b="b"/>
              <a:pathLst>
                <a:path w="2709333" h="3841610">
                  <a:moveTo>
                    <a:pt x="0" y="0"/>
                  </a:moveTo>
                  <a:lnTo>
                    <a:pt x="2709333" y="0"/>
                  </a:lnTo>
                  <a:lnTo>
                    <a:pt x="2709333" y="3841610"/>
                  </a:lnTo>
                  <a:lnTo>
                    <a:pt x="0" y="3841610"/>
                  </a:lnTo>
                  <a:close/>
                </a:path>
              </a:pathLst>
            </a:custGeom>
            <a:ln w="285750" cap="sq">
              <a:solidFill>
                <a:srgbClr val="E3E3ED"/>
              </a:solidFill>
              <a:prstDash val="solid"/>
              <a:miter/>
            </a:ln>
          </p:spPr>
          <p:txBody>
            <a:bodyPr/>
            <a:lstStyle/>
            <a:p>
              <a:endParaRPr lang="fr-FR"/>
            </a:p>
          </p:txBody>
        </p:sp>
        <p:sp>
          <p:nvSpPr>
            <p:cNvPr id="4" name="TextBox 4"/>
            <p:cNvSpPr txBox="1"/>
            <p:nvPr/>
          </p:nvSpPr>
          <p:spPr>
            <a:xfrm>
              <a:off x="0" y="-28575"/>
              <a:ext cx="2709333" cy="3870185"/>
            </a:xfrm>
            <a:prstGeom prst="rect">
              <a:avLst/>
            </a:prstGeom>
          </p:spPr>
          <p:txBody>
            <a:bodyPr lIns="50800" tIns="50800" rIns="50800" bIns="50800" rtlCol="0" anchor="ctr"/>
            <a:lstStyle/>
            <a:p>
              <a:pPr algn="ctr">
                <a:lnSpc>
                  <a:spcPts val="1805"/>
                </a:lnSpc>
              </a:pPr>
              <a:endParaRPr/>
            </a:p>
          </p:txBody>
        </p:sp>
      </p:grpSp>
      <p:grpSp>
        <p:nvGrpSpPr>
          <p:cNvPr id="5" name="Group 5"/>
          <p:cNvGrpSpPr/>
          <p:nvPr/>
        </p:nvGrpSpPr>
        <p:grpSpPr>
          <a:xfrm>
            <a:off x="437154" y="8684875"/>
            <a:ext cx="6670660" cy="1413439"/>
            <a:chOff x="0" y="0"/>
            <a:chExt cx="37196693" cy="7881568"/>
          </a:xfrm>
        </p:grpSpPr>
        <p:sp>
          <p:nvSpPr>
            <p:cNvPr id="6" name="Freeform 6"/>
            <p:cNvSpPr/>
            <p:nvPr/>
          </p:nvSpPr>
          <p:spPr>
            <a:xfrm>
              <a:off x="0" y="0"/>
              <a:ext cx="37196694" cy="7881568"/>
            </a:xfrm>
            <a:custGeom>
              <a:avLst/>
              <a:gdLst/>
              <a:ahLst/>
              <a:cxnLst/>
              <a:rect l="l" t="t" r="r" b="b"/>
              <a:pathLst>
                <a:path w="37196694" h="7881568">
                  <a:moveTo>
                    <a:pt x="0" y="0"/>
                  </a:moveTo>
                  <a:lnTo>
                    <a:pt x="0" y="7881568"/>
                  </a:lnTo>
                  <a:lnTo>
                    <a:pt x="37196694" y="7881568"/>
                  </a:lnTo>
                  <a:lnTo>
                    <a:pt x="37196694" y="0"/>
                  </a:lnTo>
                  <a:lnTo>
                    <a:pt x="0" y="0"/>
                  </a:lnTo>
                  <a:close/>
                  <a:moveTo>
                    <a:pt x="37135733" y="7820607"/>
                  </a:moveTo>
                  <a:lnTo>
                    <a:pt x="59690" y="7820607"/>
                  </a:lnTo>
                  <a:lnTo>
                    <a:pt x="59690" y="59690"/>
                  </a:lnTo>
                  <a:lnTo>
                    <a:pt x="37135733" y="59690"/>
                  </a:lnTo>
                  <a:lnTo>
                    <a:pt x="37135733" y="7820607"/>
                  </a:lnTo>
                  <a:close/>
                </a:path>
              </a:pathLst>
            </a:custGeom>
            <a:solidFill>
              <a:srgbClr val="262674"/>
            </a:solidFill>
          </p:spPr>
          <p:txBody>
            <a:bodyPr/>
            <a:lstStyle/>
            <a:p>
              <a:endParaRPr lang="fr-FR"/>
            </a:p>
          </p:txBody>
        </p:sp>
      </p:grpSp>
      <p:sp>
        <p:nvSpPr>
          <p:cNvPr id="7" name="Freeform 7"/>
          <p:cNvSpPr/>
          <p:nvPr/>
        </p:nvSpPr>
        <p:spPr>
          <a:xfrm flipH="1">
            <a:off x="-36000" y="1036999"/>
            <a:ext cx="525086" cy="348466"/>
          </a:xfrm>
          <a:custGeom>
            <a:avLst/>
            <a:gdLst/>
            <a:ahLst/>
            <a:cxnLst/>
            <a:rect l="l" t="t" r="r" b="b"/>
            <a:pathLst>
              <a:path w="525086" h="348466">
                <a:moveTo>
                  <a:pt x="525086" y="0"/>
                </a:moveTo>
                <a:lnTo>
                  <a:pt x="0" y="0"/>
                </a:lnTo>
                <a:lnTo>
                  <a:pt x="0" y="348466"/>
                </a:lnTo>
                <a:lnTo>
                  <a:pt x="525086" y="348466"/>
                </a:lnTo>
                <a:lnTo>
                  <a:pt x="52508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8" name="TextBox 8"/>
          <p:cNvSpPr txBox="1"/>
          <p:nvPr/>
        </p:nvSpPr>
        <p:spPr>
          <a:xfrm>
            <a:off x="489086" y="1182657"/>
            <a:ext cx="6582727" cy="1143635"/>
          </a:xfrm>
          <a:prstGeom prst="rect">
            <a:avLst/>
          </a:prstGeom>
        </p:spPr>
        <p:txBody>
          <a:bodyPr lIns="0" tIns="0" rIns="0" bIns="0" rtlCol="0" anchor="t">
            <a:spAutoFit/>
          </a:bodyPr>
          <a:lstStyle/>
          <a:p>
            <a:pPr algn="ctr">
              <a:lnSpc>
                <a:spcPts val="1540"/>
              </a:lnSpc>
            </a:pPr>
            <a:r>
              <a:rPr lang="en-US" sz="1100" spc="27" dirty="0">
                <a:solidFill>
                  <a:srgbClr val="454F93"/>
                </a:solidFill>
                <a:latin typeface="Inter"/>
                <a:ea typeface="Inter"/>
                <a:cs typeface="Inter"/>
                <a:sym typeface="Inter"/>
              </a:rPr>
              <a:t>TEXTE </a:t>
            </a:r>
          </a:p>
          <a:p>
            <a:pPr algn="ctr">
              <a:lnSpc>
                <a:spcPts val="1540"/>
              </a:lnSpc>
            </a:pPr>
            <a:endParaRPr lang="en-US" sz="1100" spc="27" dirty="0">
              <a:solidFill>
                <a:srgbClr val="454F93"/>
              </a:solidFill>
              <a:latin typeface="Inter"/>
              <a:ea typeface="Inter"/>
              <a:cs typeface="Inter"/>
              <a:sym typeface="Inter"/>
            </a:endParaRPr>
          </a:p>
          <a:p>
            <a:pPr algn="ctr">
              <a:lnSpc>
                <a:spcPts val="1540"/>
              </a:lnSpc>
            </a:pPr>
            <a:endParaRPr lang="en-US" sz="1100" spc="27" dirty="0">
              <a:solidFill>
                <a:srgbClr val="454F93"/>
              </a:solidFill>
              <a:latin typeface="Inter"/>
              <a:ea typeface="Inter"/>
              <a:cs typeface="Inter"/>
              <a:sym typeface="Inter"/>
            </a:endParaRPr>
          </a:p>
          <a:p>
            <a:pPr algn="ctr">
              <a:lnSpc>
                <a:spcPts val="1540"/>
              </a:lnSpc>
            </a:pPr>
            <a:endParaRPr lang="en-US" sz="1100" spc="27" dirty="0">
              <a:solidFill>
                <a:srgbClr val="454F93"/>
              </a:solidFill>
              <a:latin typeface="Inter"/>
              <a:ea typeface="Inter"/>
              <a:cs typeface="Inter"/>
              <a:sym typeface="Inter"/>
            </a:endParaRPr>
          </a:p>
          <a:p>
            <a:pPr algn="ctr">
              <a:lnSpc>
                <a:spcPts val="1540"/>
              </a:lnSpc>
            </a:pPr>
            <a:endParaRPr lang="en-US" sz="1100" spc="27" dirty="0">
              <a:solidFill>
                <a:srgbClr val="454F93"/>
              </a:solidFill>
              <a:latin typeface="Inter"/>
              <a:ea typeface="Inter"/>
              <a:cs typeface="Inter"/>
              <a:sym typeface="Inter"/>
            </a:endParaRPr>
          </a:p>
          <a:p>
            <a:pPr algn="ctr">
              <a:lnSpc>
                <a:spcPts val="1540"/>
              </a:lnSpc>
            </a:pPr>
            <a:r>
              <a:rPr lang="en-US" sz="1100" spc="27" dirty="0">
                <a:solidFill>
                  <a:srgbClr val="454F93"/>
                </a:solidFill>
                <a:latin typeface="Inter"/>
                <a:ea typeface="Inter"/>
                <a:cs typeface="Inter"/>
                <a:sym typeface="Inter"/>
              </a:rPr>
              <a:t>                                                       - SIGNATURE</a:t>
            </a:r>
          </a:p>
        </p:txBody>
      </p:sp>
      <p:sp>
        <p:nvSpPr>
          <p:cNvPr id="9" name="Freeform 9"/>
          <p:cNvSpPr/>
          <p:nvPr/>
        </p:nvSpPr>
        <p:spPr>
          <a:xfrm>
            <a:off x="7034914" y="2377875"/>
            <a:ext cx="525086" cy="348466"/>
          </a:xfrm>
          <a:custGeom>
            <a:avLst/>
            <a:gdLst/>
            <a:ahLst/>
            <a:cxnLst/>
            <a:rect l="l" t="t" r="r" b="b"/>
            <a:pathLst>
              <a:path w="525086" h="348466">
                <a:moveTo>
                  <a:pt x="0" y="0"/>
                </a:moveTo>
                <a:lnTo>
                  <a:pt x="525086" y="0"/>
                </a:lnTo>
                <a:lnTo>
                  <a:pt x="525086" y="348467"/>
                </a:lnTo>
                <a:lnTo>
                  <a:pt x="0" y="34846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grpSp>
        <p:nvGrpSpPr>
          <p:cNvPr id="10" name="Group 10"/>
          <p:cNvGrpSpPr/>
          <p:nvPr/>
        </p:nvGrpSpPr>
        <p:grpSpPr>
          <a:xfrm>
            <a:off x="372100" y="3132696"/>
            <a:ext cx="3250545" cy="1951729"/>
            <a:chOff x="0" y="0"/>
            <a:chExt cx="18125575" cy="10883162"/>
          </a:xfrm>
        </p:grpSpPr>
        <p:sp>
          <p:nvSpPr>
            <p:cNvPr id="11" name="Freeform 11"/>
            <p:cNvSpPr/>
            <p:nvPr/>
          </p:nvSpPr>
          <p:spPr>
            <a:xfrm>
              <a:off x="0" y="0"/>
              <a:ext cx="18125574" cy="10883162"/>
            </a:xfrm>
            <a:custGeom>
              <a:avLst/>
              <a:gdLst/>
              <a:ahLst/>
              <a:cxnLst/>
              <a:rect l="l" t="t" r="r" b="b"/>
              <a:pathLst>
                <a:path w="18125574" h="10883162">
                  <a:moveTo>
                    <a:pt x="0" y="0"/>
                  </a:moveTo>
                  <a:lnTo>
                    <a:pt x="0" y="10883162"/>
                  </a:lnTo>
                  <a:lnTo>
                    <a:pt x="18125574" y="10883162"/>
                  </a:lnTo>
                  <a:lnTo>
                    <a:pt x="18125574" y="0"/>
                  </a:lnTo>
                  <a:lnTo>
                    <a:pt x="0" y="0"/>
                  </a:lnTo>
                  <a:close/>
                  <a:moveTo>
                    <a:pt x="18064615" y="10822202"/>
                  </a:moveTo>
                  <a:lnTo>
                    <a:pt x="59690" y="10822202"/>
                  </a:lnTo>
                  <a:lnTo>
                    <a:pt x="59690" y="59690"/>
                  </a:lnTo>
                  <a:lnTo>
                    <a:pt x="18064615" y="59690"/>
                  </a:lnTo>
                  <a:lnTo>
                    <a:pt x="18064615" y="10822202"/>
                  </a:lnTo>
                  <a:close/>
                </a:path>
              </a:pathLst>
            </a:custGeom>
            <a:solidFill>
              <a:srgbClr val="262674"/>
            </a:solidFill>
          </p:spPr>
          <p:txBody>
            <a:bodyPr/>
            <a:lstStyle/>
            <a:p>
              <a:endParaRPr lang="fr-FR"/>
            </a:p>
          </p:txBody>
        </p:sp>
      </p:grpSp>
      <p:grpSp>
        <p:nvGrpSpPr>
          <p:cNvPr id="12" name="Group 12"/>
          <p:cNvGrpSpPr/>
          <p:nvPr/>
        </p:nvGrpSpPr>
        <p:grpSpPr>
          <a:xfrm>
            <a:off x="3865870" y="3135803"/>
            <a:ext cx="3250545" cy="3342379"/>
            <a:chOff x="0" y="0"/>
            <a:chExt cx="18125575" cy="18637655"/>
          </a:xfrm>
        </p:grpSpPr>
        <p:sp>
          <p:nvSpPr>
            <p:cNvPr id="13" name="Freeform 13"/>
            <p:cNvSpPr/>
            <p:nvPr/>
          </p:nvSpPr>
          <p:spPr>
            <a:xfrm>
              <a:off x="0" y="0"/>
              <a:ext cx="18125574" cy="18637655"/>
            </a:xfrm>
            <a:custGeom>
              <a:avLst/>
              <a:gdLst/>
              <a:ahLst/>
              <a:cxnLst/>
              <a:rect l="l" t="t" r="r" b="b"/>
              <a:pathLst>
                <a:path w="18125574" h="18637655">
                  <a:moveTo>
                    <a:pt x="0" y="0"/>
                  </a:moveTo>
                  <a:lnTo>
                    <a:pt x="0" y="18637655"/>
                  </a:lnTo>
                  <a:lnTo>
                    <a:pt x="18125574" y="18637655"/>
                  </a:lnTo>
                  <a:lnTo>
                    <a:pt x="18125574" y="0"/>
                  </a:lnTo>
                  <a:lnTo>
                    <a:pt x="0" y="0"/>
                  </a:lnTo>
                  <a:close/>
                  <a:moveTo>
                    <a:pt x="18064615" y="18576694"/>
                  </a:moveTo>
                  <a:lnTo>
                    <a:pt x="59690" y="18576694"/>
                  </a:lnTo>
                  <a:lnTo>
                    <a:pt x="59690" y="59690"/>
                  </a:lnTo>
                  <a:lnTo>
                    <a:pt x="18064615" y="59690"/>
                  </a:lnTo>
                  <a:lnTo>
                    <a:pt x="18064615" y="18576694"/>
                  </a:lnTo>
                  <a:close/>
                </a:path>
              </a:pathLst>
            </a:custGeom>
            <a:solidFill>
              <a:srgbClr val="262674"/>
            </a:solidFill>
          </p:spPr>
          <p:txBody>
            <a:bodyPr/>
            <a:lstStyle/>
            <a:p>
              <a:endParaRPr lang="fr-FR"/>
            </a:p>
          </p:txBody>
        </p:sp>
      </p:grpSp>
      <p:sp>
        <p:nvSpPr>
          <p:cNvPr id="14" name="Freeform 14"/>
          <p:cNvSpPr/>
          <p:nvPr/>
        </p:nvSpPr>
        <p:spPr>
          <a:xfrm>
            <a:off x="890555" y="2820201"/>
            <a:ext cx="2279226" cy="574639"/>
          </a:xfrm>
          <a:custGeom>
            <a:avLst/>
            <a:gdLst/>
            <a:ahLst/>
            <a:cxnLst/>
            <a:rect l="l" t="t" r="r" b="b"/>
            <a:pathLst>
              <a:path w="2279226" h="574639">
                <a:moveTo>
                  <a:pt x="0" y="0"/>
                </a:moveTo>
                <a:lnTo>
                  <a:pt x="2279226" y="0"/>
                </a:lnTo>
                <a:lnTo>
                  <a:pt x="2279226" y="574639"/>
                </a:lnTo>
                <a:lnTo>
                  <a:pt x="0" y="574639"/>
                </a:lnTo>
                <a:lnTo>
                  <a:pt x="0" y="0"/>
                </a:lnTo>
                <a:close/>
              </a:path>
            </a:pathLst>
          </a:custGeom>
          <a:blipFill>
            <a:blip r:embed="rId3"/>
            <a:stretch>
              <a:fillRect t="-10229" b="-10229"/>
            </a:stretch>
          </a:blipFill>
        </p:spPr>
        <p:txBody>
          <a:bodyPr/>
          <a:lstStyle/>
          <a:p>
            <a:endParaRPr lang="fr-FR"/>
          </a:p>
        </p:txBody>
      </p:sp>
      <p:sp>
        <p:nvSpPr>
          <p:cNvPr id="15" name="Freeform 15"/>
          <p:cNvSpPr/>
          <p:nvPr/>
        </p:nvSpPr>
        <p:spPr>
          <a:xfrm>
            <a:off x="4494342" y="2820201"/>
            <a:ext cx="1993602" cy="709383"/>
          </a:xfrm>
          <a:custGeom>
            <a:avLst/>
            <a:gdLst/>
            <a:ahLst/>
            <a:cxnLst/>
            <a:rect l="l" t="t" r="r" b="b"/>
            <a:pathLst>
              <a:path w="1993602" h="709383">
                <a:moveTo>
                  <a:pt x="0" y="0"/>
                </a:moveTo>
                <a:lnTo>
                  <a:pt x="1993602" y="0"/>
                </a:lnTo>
                <a:lnTo>
                  <a:pt x="1993602" y="709383"/>
                </a:lnTo>
                <a:lnTo>
                  <a:pt x="0" y="709383"/>
                </a:lnTo>
                <a:lnTo>
                  <a:pt x="0" y="0"/>
                </a:lnTo>
                <a:close/>
              </a:path>
            </a:pathLst>
          </a:custGeom>
          <a:blipFill>
            <a:blip r:embed="rId3"/>
            <a:stretch>
              <a:fillRect l="-26202" r="-26202" b="-30079"/>
            </a:stretch>
          </a:blipFill>
        </p:spPr>
        <p:txBody>
          <a:bodyPr/>
          <a:lstStyle/>
          <a:p>
            <a:endParaRPr lang="fr-FR"/>
          </a:p>
        </p:txBody>
      </p:sp>
      <p:sp>
        <p:nvSpPr>
          <p:cNvPr id="16" name="AutoShape 16"/>
          <p:cNvSpPr/>
          <p:nvPr/>
        </p:nvSpPr>
        <p:spPr>
          <a:xfrm>
            <a:off x="452186" y="7763943"/>
            <a:ext cx="6664229" cy="0"/>
          </a:xfrm>
          <a:prstGeom prst="line">
            <a:avLst/>
          </a:prstGeom>
          <a:ln w="19050" cap="flat">
            <a:solidFill>
              <a:srgbClr val="6D6D87"/>
            </a:solidFill>
            <a:prstDash val="solid"/>
            <a:headEnd type="none" w="sm" len="sm"/>
            <a:tailEnd type="none" w="sm" len="sm"/>
          </a:ln>
        </p:spPr>
        <p:txBody>
          <a:bodyPr/>
          <a:lstStyle/>
          <a:p>
            <a:endParaRPr lang="fr-FR"/>
          </a:p>
        </p:txBody>
      </p:sp>
      <p:sp>
        <p:nvSpPr>
          <p:cNvPr id="17" name="AutoShape 17"/>
          <p:cNvSpPr/>
          <p:nvPr/>
        </p:nvSpPr>
        <p:spPr>
          <a:xfrm flipV="1">
            <a:off x="955072" y="7321869"/>
            <a:ext cx="0" cy="560505"/>
          </a:xfrm>
          <a:prstGeom prst="line">
            <a:avLst/>
          </a:prstGeom>
          <a:ln w="19050" cap="flat">
            <a:solidFill>
              <a:srgbClr val="6D6D87"/>
            </a:solidFill>
            <a:prstDash val="solid"/>
            <a:headEnd type="none" w="sm" len="sm"/>
            <a:tailEnd type="none" w="sm" len="sm"/>
          </a:ln>
        </p:spPr>
        <p:txBody>
          <a:bodyPr/>
          <a:lstStyle/>
          <a:p>
            <a:endParaRPr lang="fr-FR"/>
          </a:p>
        </p:txBody>
      </p:sp>
      <p:sp>
        <p:nvSpPr>
          <p:cNvPr id="18" name="AutoShape 18"/>
          <p:cNvSpPr/>
          <p:nvPr/>
        </p:nvSpPr>
        <p:spPr>
          <a:xfrm flipV="1">
            <a:off x="2167860" y="7602122"/>
            <a:ext cx="0" cy="560505"/>
          </a:xfrm>
          <a:prstGeom prst="line">
            <a:avLst/>
          </a:prstGeom>
          <a:ln w="19050" cap="flat">
            <a:solidFill>
              <a:srgbClr val="6D6D87"/>
            </a:solidFill>
            <a:prstDash val="solid"/>
            <a:headEnd type="none" w="sm" len="sm"/>
            <a:tailEnd type="none" w="sm" len="sm"/>
          </a:ln>
        </p:spPr>
        <p:txBody>
          <a:bodyPr/>
          <a:lstStyle/>
          <a:p>
            <a:endParaRPr lang="fr-FR"/>
          </a:p>
        </p:txBody>
      </p:sp>
      <p:sp>
        <p:nvSpPr>
          <p:cNvPr id="19" name="AutoShape 19"/>
          <p:cNvSpPr/>
          <p:nvPr/>
        </p:nvSpPr>
        <p:spPr>
          <a:xfrm flipV="1">
            <a:off x="3377535" y="7325793"/>
            <a:ext cx="0" cy="560505"/>
          </a:xfrm>
          <a:prstGeom prst="line">
            <a:avLst/>
          </a:prstGeom>
          <a:ln w="19050" cap="flat">
            <a:solidFill>
              <a:srgbClr val="6D6D87"/>
            </a:solidFill>
            <a:prstDash val="solid"/>
            <a:headEnd type="none" w="sm" len="sm"/>
            <a:tailEnd type="none" w="sm" len="sm"/>
          </a:ln>
        </p:spPr>
        <p:txBody>
          <a:bodyPr/>
          <a:lstStyle/>
          <a:p>
            <a:endParaRPr lang="fr-FR"/>
          </a:p>
        </p:txBody>
      </p:sp>
      <p:sp>
        <p:nvSpPr>
          <p:cNvPr id="20" name="AutoShape 20"/>
          <p:cNvSpPr/>
          <p:nvPr/>
        </p:nvSpPr>
        <p:spPr>
          <a:xfrm flipV="1">
            <a:off x="4587210" y="7582968"/>
            <a:ext cx="0" cy="560505"/>
          </a:xfrm>
          <a:prstGeom prst="line">
            <a:avLst/>
          </a:prstGeom>
          <a:ln w="19050" cap="flat">
            <a:solidFill>
              <a:srgbClr val="6D6D87"/>
            </a:solidFill>
            <a:prstDash val="solid"/>
            <a:headEnd type="none" w="sm" len="sm"/>
            <a:tailEnd type="none" w="sm" len="sm"/>
          </a:ln>
        </p:spPr>
        <p:txBody>
          <a:bodyPr/>
          <a:lstStyle/>
          <a:p>
            <a:endParaRPr lang="fr-FR"/>
          </a:p>
        </p:txBody>
      </p:sp>
      <p:sp>
        <p:nvSpPr>
          <p:cNvPr id="21" name="AutoShape 21"/>
          <p:cNvSpPr/>
          <p:nvPr/>
        </p:nvSpPr>
        <p:spPr>
          <a:xfrm flipV="1">
            <a:off x="5796885" y="7287693"/>
            <a:ext cx="0" cy="560505"/>
          </a:xfrm>
          <a:prstGeom prst="line">
            <a:avLst/>
          </a:prstGeom>
          <a:ln w="19050" cap="flat">
            <a:solidFill>
              <a:srgbClr val="6D6D87"/>
            </a:solidFill>
            <a:prstDash val="solid"/>
            <a:headEnd type="none" w="sm" len="sm"/>
            <a:tailEnd type="none" w="sm" len="sm"/>
          </a:ln>
        </p:spPr>
        <p:txBody>
          <a:bodyPr/>
          <a:lstStyle/>
          <a:p>
            <a:endParaRPr lang="fr-FR"/>
          </a:p>
        </p:txBody>
      </p:sp>
      <p:sp>
        <p:nvSpPr>
          <p:cNvPr id="22" name="AutoShape 22"/>
          <p:cNvSpPr/>
          <p:nvPr/>
        </p:nvSpPr>
        <p:spPr>
          <a:xfrm flipV="1">
            <a:off x="7006560" y="7606046"/>
            <a:ext cx="0" cy="560505"/>
          </a:xfrm>
          <a:prstGeom prst="line">
            <a:avLst/>
          </a:prstGeom>
          <a:ln w="19050" cap="flat">
            <a:solidFill>
              <a:srgbClr val="6D6D87"/>
            </a:solidFill>
            <a:prstDash val="solid"/>
            <a:headEnd type="none" w="sm" len="sm"/>
            <a:tailEnd type="none" w="sm" len="sm"/>
          </a:ln>
        </p:spPr>
        <p:txBody>
          <a:bodyPr/>
          <a:lstStyle/>
          <a:p>
            <a:endParaRPr lang="fr-FR"/>
          </a:p>
        </p:txBody>
      </p:sp>
      <p:sp>
        <p:nvSpPr>
          <p:cNvPr id="23" name="Freeform 23"/>
          <p:cNvSpPr/>
          <p:nvPr/>
        </p:nvSpPr>
        <p:spPr>
          <a:xfrm>
            <a:off x="1313019" y="8910757"/>
            <a:ext cx="476152" cy="476152"/>
          </a:xfrm>
          <a:custGeom>
            <a:avLst/>
            <a:gdLst/>
            <a:ahLst/>
            <a:cxnLst/>
            <a:rect l="l" t="t" r="r" b="b"/>
            <a:pathLst>
              <a:path w="476152" h="476152">
                <a:moveTo>
                  <a:pt x="0" y="0"/>
                </a:moveTo>
                <a:lnTo>
                  <a:pt x="476152" y="0"/>
                </a:lnTo>
                <a:lnTo>
                  <a:pt x="476152" y="476152"/>
                </a:lnTo>
                <a:lnTo>
                  <a:pt x="0" y="47615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24" name="Freeform 24"/>
          <p:cNvSpPr/>
          <p:nvPr/>
        </p:nvSpPr>
        <p:spPr>
          <a:xfrm>
            <a:off x="2423619" y="8910757"/>
            <a:ext cx="476152" cy="476152"/>
          </a:xfrm>
          <a:custGeom>
            <a:avLst/>
            <a:gdLst/>
            <a:ahLst/>
            <a:cxnLst/>
            <a:rect l="l" t="t" r="r" b="b"/>
            <a:pathLst>
              <a:path w="476152" h="476152">
                <a:moveTo>
                  <a:pt x="0" y="0"/>
                </a:moveTo>
                <a:lnTo>
                  <a:pt x="476151" y="0"/>
                </a:lnTo>
                <a:lnTo>
                  <a:pt x="476151" y="476152"/>
                </a:lnTo>
                <a:lnTo>
                  <a:pt x="0" y="476152"/>
                </a:lnTo>
                <a:lnTo>
                  <a:pt x="0" y="0"/>
                </a:lnTo>
                <a:close/>
              </a:path>
            </a:pathLst>
          </a:custGeom>
        </p:spPr>
        <p:txBody>
          <a:bodyPr/>
          <a:lstStyle/>
          <a:p>
            <a:endParaRPr lang="fr-FR"/>
          </a:p>
        </p:txBody>
      </p:sp>
      <p:sp>
        <p:nvSpPr>
          <p:cNvPr id="25" name="Freeform 25"/>
          <p:cNvSpPr/>
          <p:nvPr/>
        </p:nvSpPr>
        <p:spPr>
          <a:xfrm>
            <a:off x="3534218" y="8910757"/>
            <a:ext cx="491564" cy="491564"/>
          </a:xfrm>
          <a:custGeom>
            <a:avLst/>
            <a:gdLst/>
            <a:ahLst/>
            <a:cxnLst/>
            <a:rect l="l" t="t" r="r" b="b"/>
            <a:pathLst>
              <a:path w="491564" h="491564">
                <a:moveTo>
                  <a:pt x="0" y="0"/>
                </a:moveTo>
                <a:lnTo>
                  <a:pt x="491564" y="0"/>
                </a:lnTo>
                <a:lnTo>
                  <a:pt x="491564" y="491564"/>
                </a:lnTo>
                <a:lnTo>
                  <a:pt x="0" y="491564"/>
                </a:lnTo>
                <a:lnTo>
                  <a:pt x="0" y="0"/>
                </a:lnTo>
                <a:close/>
              </a:path>
            </a:pathLst>
          </a:custGeom>
          <a:blipFill>
            <a:blip r:embed="rId5"/>
            <a:stretch>
              <a:fillRect/>
            </a:stretch>
          </a:blipFill>
        </p:spPr>
        <p:txBody>
          <a:bodyPr/>
          <a:lstStyle/>
          <a:p>
            <a:endParaRPr lang="fr-FR"/>
          </a:p>
        </p:txBody>
      </p:sp>
      <p:sp>
        <p:nvSpPr>
          <p:cNvPr id="26" name="Freeform 26"/>
          <p:cNvSpPr/>
          <p:nvPr/>
        </p:nvSpPr>
        <p:spPr>
          <a:xfrm>
            <a:off x="4663957" y="8962171"/>
            <a:ext cx="504491" cy="373324"/>
          </a:xfrm>
          <a:custGeom>
            <a:avLst/>
            <a:gdLst/>
            <a:ahLst/>
            <a:cxnLst/>
            <a:rect l="l" t="t" r="r" b="b"/>
            <a:pathLst>
              <a:path w="504491" h="373324">
                <a:moveTo>
                  <a:pt x="0" y="0"/>
                </a:moveTo>
                <a:lnTo>
                  <a:pt x="504491" y="0"/>
                </a:lnTo>
                <a:lnTo>
                  <a:pt x="504491" y="373324"/>
                </a:lnTo>
                <a:lnTo>
                  <a:pt x="0" y="373324"/>
                </a:lnTo>
                <a:lnTo>
                  <a:pt x="0" y="0"/>
                </a:lnTo>
                <a:close/>
              </a:path>
            </a:pathLst>
          </a:custGeom>
        </p:spPr>
        <p:txBody>
          <a:bodyPr/>
          <a:lstStyle/>
          <a:p>
            <a:endParaRPr lang="fr-FR"/>
          </a:p>
        </p:txBody>
      </p:sp>
      <p:sp>
        <p:nvSpPr>
          <p:cNvPr id="27" name="Freeform 27"/>
          <p:cNvSpPr/>
          <p:nvPr/>
        </p:nvSpPr>
        <p:spPr>
          <a:xfrm>
            <a:off x="5755601" y="8895345"/>
            <a:ext cx="491564" cy="491564"/>
          </a:xfrm>
          <a:custGeom>
            <a:avLst/>
            <a:gdLst/>
            <a:ahLst/>
            <a:cxnLst/>
            <a:rect l="l" t="t" r="r" b="b"/>
            <a:pathLst>
              <a:path w="491564" h="491564">
                <a:moveTo>
                  <a:pt x="0" y="0"/>
                </a:moveTo>
                <a:lnTo>
                  <a:pt x="491564" y="0"/>
                </a:lnTo>
                <a:lnTo>
                  <a:pt x="491564" y="491564"/>
                </a:lnTo>
                <a:lnTo>
                  <a:pt x="0" y="491564"/>
                </a:lnTo>
                <a:lnTo>
                  <a:pt x="0" y="0"/>
                </a:lnTo>
                <a:close/>
              </a:path>
            </a:pathLst>
          </a:custGeom>
          <a:blipFill>
            <a:blip r:embed="rId6"/>
            <a:stretch>
              <a:fillRect/>
            </a:stretch>
          </a:blipFill>
        </p:spPr>
        <p:txBody>
          <a:bodyPr/>
          <a:lstStyle/>
          <a:p>
            <a:endParaRPr lang="fr-FR"/>
          </a:p>
        </p:txBody>
      </p:sp>
      <p:sp>
        <p:nvSpPr>
          <p:cNvPr id="28" name="TextBox 28"/>
          <p:cNvSpPr txBox="1"/>
          <p:nvPr/>
        </p:nvSpPr>
        <p:spPr>
          <a:xfrm>
            <a:off x="489086" y="5395086"/>
            <a:ext cx="2714330" cy="1175239"/>
          </a:xfrm>
          <a:prstGeom prst="rect">
            <a:avLst/>
          </a:prstGeom>
        </p:spPr>
        <p:txBody>
          <a:bodyPr lIns="0" tIns="0" rIns="0" bIns="0" rtlCol="0" anchor="t">
            <a:spAutoFit/>
          </a:bodyPr>
          <a:lstStyle/>
          <a:p>
            <a:pPr algn="l">
              <a:lnSpc>
                <a:spcPts val="1898"/>
              </a:lnSpc>
            </a:pPr>
            <a:r>
              <a:rPr lang="en-US" sz="1355" spc="33">
                <a:solidFill>
                  <a:srgbClr val="454F93"/>
                </a:solidFill>
                <a:latin typeface="Inter"/>
                <a:ea typeface="Inter"/>
                <a:cs typeface="Inter"/>
                <a:sym typeface="Inter"/>
              </a:rPr>
              <a:t>Consultez le projet du Club</a:t>
            </a:r>
          </a:p>
          <a:p>
            <a:pPr algn="l">
              <a:lnSpc>
                <a:spcPts val="1898"/>
              </a:lnSpc>
            </a:pPr>
            <a:endParaRPr lang="en-US" sz="1355" spc="33">
              <a:solidFill>
                <a:srgbClr val="454F93"/>
              </a:solidFill>
              <a:latin typeface="Inter"/>
              <a:ea typeface="Inter"/>
              <a:cs typeface="Inter"/>
              <a:sym typeface="Inter"/>
            </a:endParaRPr>
          </a:p>
          <a:p>
            <a:pPr algn="l">
              <a:lnSpc>
                <a:spcPts val="1898"/>
              </a:lnSpc>
            </a:pPr>
            <a:endParaRPr lang="en-US" sz="1355" spc="33">
              <a:solidFill>
                <a:srgbClr val="454F93"/>
              </a:solidFill>
              <a:latin typeface="Inter"/>
              <a:ea typeface="Inter"/>
              <a:cs typeface="Inter"/>
              <a:sym typeface="Inter"/>
            </a:endParaRPr>
          </a:p>
          <a:p>
            <a:pPr algn="l">
              <a:lnSpc>
                <a:spcPts val="1898"/>
              </a:lnSpc>
            </a:pPr>
            <a:r>
              <a:rPr lang="en-US" sz="1355" spc="33">
                <a:solidFill>
                  <a:srgbClr val="454F93"/>
                </a:solidFill>
                <a:latin typeface="Inter"/>
                <a:ea typeface="Inter"/>
                <a:cs typeface="Inter"/>
                <a:sym typeface="Inter"/>
              </a:rPr>
              <a:t>Découvrez les membres de l’équipe dirigeante</a:t>
            </a:r>
          </a:p>
        </p:txBody>
      </p:sp>
      <p:grpSp>
        <p:nvGrpSpPr>
          <p:cNvPr id="29" name="Group 29"/>
          <p:cNvGrpSpPr/>
          <p:nvPr/>
        </p:nvGrpSpPr>
        <p:grpSpPr>
          <a:xfrm>
            <a:off x="1320845" y="9678134"/>
            <a:ext cx="4918310" cy="1013866"/>
            <a:chOff x="0" y="0"/>
            <a:chExt cx="6557747" cy="1351821"/>
          </a:xfrm>
        </p:grpSpPr>
        <p:sp>
          <p:nvSpPr>
            <p:cNvPr id="30" name="AutoShape 30"/>
            <p:cNvSpPr/>
            <p:nvPr/>
          </p:nvSpPr>
          <p:spPr>
            <a:xfrm>
              <a:off x="0" y="0"/>
              <a:ext cx="6557747" cy="1351821"/>
            </a:xfrm>
            <a:prstGeom prst="rect">
              <a:avLst/>
            </a:prstGeom>
            <a:solidFill>
              <a:srgbClr val="6D6D87"/>
            </a:solidFill>
          </p:spPr>
          <p:txBody>
            <a:bodyPr/>
            <a:lstStyle/>
            <a:p>
              <a:endParaRPr lang="fr-FR"/>
            </a:p>
          </p:txBody>
        </p:sp>
      </p:grpSp>
      <p:sp>
        <p:nvSpPr>
          <p:cNvPr id="32" name="Freeform 32"/>
          <p:cNvSpPr/>
          <p:nvPr/>
        </p:nvSpPr>
        <p:spPr>
          <a:xfrm>
            <a:off x="2899770" y="5189200"/>
            <a:ext cx="790347" cy="790347"/>
          </a:xfrm>
          <a:custGeom>
            <a:avLst/>
            <a:gdLst/>
            <a:ahLst/>
            <a:cxnLst/>
            <a:rect l="l" t="t" r="r" b="b"/>
            <a:pathLst>
              <a:path w="790347" h="790347">
                <a:moveTo>
                  <a:pt x="0" y="0"/>
                </a:moveTo>
                <a:lnTo>
                  <a:pt x="790347" y="0"/>
                </a:lnTo>
                <a:lnTo>
                  <a:pt x="790347" y="790347"/>
                </a:lnTo>
                <a:lnTo>
                  <a:pt x="0" y="790347"/>
                </a:lnTo>
                <a:lnTo>
                  <a:pt x="0" y="0"/>
                </a:lnTo>
                <a:close/>
              </a:path>
            </a:pathLst>
          </a:custGeom>
          <a:blipFill>
            <a:blip r:embed="rId7"/>
            <a:stretch>
              <a:fillRect/>
            </a:stretch>
          </a:blipFill>
        </p:spPr>
        <p:txBody>
          <a:bodyPr/>
          <a:lstStyle/>
          <a:p>
            <a:endParaRPr lang="fr-FR"/>
          </a:p>
        </p:txBody>
      </p:sp>
      <p:sp>
        <p:nvSpPr>
          <p:cNvPr id="33" name="Freeform 33"/>
          <p:cNvSpPr/>
          <p:nvPr/>
        </p:nvSpPr>
        <p:spPr>
          <a:xfrm>
            <a:off x="2899770" y="6086177"/>
            <a:ext cx="779864" cy="779864"/>
          </a:xfrm>
          <a:custGeom>
            <a:avLst/>
            <a:gdLst/>
            <a:ahLst/>
            <a:cxnLst/>
            <a:rect l="l" t="t" r="r" b="b"/>
            <a:pathLst>
              <a:path w="779864" h="779864">
                <a:moveTo>
                  <a:pt x="0" y="0"/>
                </a:moveTo>
                <a:lnTo>
                  <a:pt x="779864" y="0"/>
                </a:lnTo>
                <a:lnTo>
                  <a:pt x="779864" y="779863"/>
                </a:lnTo>
                <a:lnTo>
                  <a:pt x="0" y="779863"/>
                </a:lnTo>
                <a:lnTo>
                  <a:pt x="0" y="0"/>
                </a:lnTo>
                <a:close/>
              </a:path>
            </a:pathLst>
          </a:custGeom>
          <a:blipFill>
            <a:blip r:embed="rId7"/>
            <a:stretch>
              <a:fillRect/>
            </a:stretch>
          </a:blipFill>
        </p:spPr>
        <p:txBody>
          <a:bodyPr/>
          <a:lstStyle/>
          <a:p>
            <a:endParaRPr lang="fr-FR"/>
          </a:p>
        </p:txBody>
      </p:sp>
      <p:sp>
        <p:nvSpPr>
          <p:cNvPr id="34" name="TextBox 34"/>
          <p:cNvSpPr txBox="1"/>
          <p:nvPr/>
        </p:nvSpPr>
        <p:spPr>
          <a:xfrm>
            <a:off x="955072" y="2893144"/>
            <a:ext cx="2214710" cy="388438"/>
          </a:xfrm>
          <a:prstGeom prst="rect">
            <a:avLst/>
          </a:prstGeom>
        </p:spPr>
        <p:txBody>
          <a:bodyPr lIns="0" tIns="0" rIns="0" bIns="0" rtlCol="0" anchor="t">
            <a:spAutoFit/>
          </a:bodyPr>
          <a:lstStyle/>
          <a:p>
            <a:pPr algn="ctr">
              <a:lnSpc>
                <a:spcPts val="3265"/>
              </a:lnSpc>
            </a:pPr>
            <a:r>
              <a:rPr lang="en-US" sz="2332" b="1" spc="-158">
                <a:solidFill>
                  <a:srgbClr val="6D6D87"/>
                </a:solidFill>
                <a:latin typeface="Cardo Bold"/>
                <a:ea typeface="Cardo Bold"/>
                <a:cs typeface="Cardo Bold"/>
                <a:sym typeface="Cardo Bold"/>
              </a:rPr>
              <a:t>Notre philosophie</a:t>
            </a:r>
          </a:p>
        </p:txBody>
      </p:sp>
      <p:sp>
        <p:nvSpPr>
          <p:cNvPr id="35" name="TextBox 35"/>
          <p:cNvSpPr txBox="1"/>
          <p:nvPr/>
        </p:nvSpPr>
        <p:spPr>
          <a:xfrm>
            <a:off x="4375186" y="2919428"/>
            <a:ext cx="2214710" cy="388438"/>
          </a:xfrm>
          <a:prstGeom prst="rect">
            <a:avLst/>
          </a:prstGeom>
        </p:spPr>
        <p:txBody>
          <a:bodyPr lIns="0" tIns="0" rIns="0" bIns="0" rtlCol="0" anchor="t">
            <a:spAutoFit/>
          </a:bodyPr>
          <a:lstStyle/>
          <a:p>
            <a:pPr algn="ctr">
              <a:lnSpc>
                <a:spcPts val="3265"/>
              </a:lnSpc>
            </a:pPr>
            <a:r>
              <a:rPr lang="en-US" sz="2332" b="1" spc="-158">
                <a:solidFill>
                  <a:srgbClr val="6D6D87"/>
                </a:solidFill>
                <a:latin typeface="Cardo Bold"/>
                <a:ea typeface="Cardo Bold"/>
                <a:cs typeface="Cardo Bold"/>
                <a:sym typeface="Cardo Bold"/>
              </a:rPr>
              <a:t>Chiffres clés</a:t>
            </a:r>
          </a:p>
        </p:txBody>
      </p:sp>
      <p:sp>
        <p:nvSpPr>
          <p:cNvPr id="36" name="TextBox 36"/>
          <p:cNvSpPr txBox="1"/>
          <p:nvPr/>
        </p:nvSpPr>
        <p:spPr>
          <a:xfrm>
            <a:off x="4590339" y="3577209"/>
            <a:ext cx="1041493" cy="306448"/>
          </a:xfrm>
          <a:prstGeom prst="rect">
            <a:avLst/>
          </a:prstGeom>
        </p:spPr>
        <p:txBody>
          <a:bodyPr lIns="0" tIns="0" rIns="0" bIns="0" rtlCol="0" anchor="t">
            <a:spAutoFit/>
          </a:bodyPr>
          <a:lstStyle/>
          <a:p>
            <a:pPr algn="r">
              <a:lnSpc>
                <a:spcPts val="2623"/>
              </a:lnSpc>
            </a:pPr>
            <a:r>
              <a:rPr lang="en-US" sz="1873" spc="46">
                <a:solidFill>
                  <a:srgbClr val="454F93"/>
                </a:solidFill>
                <a:latin typeface="Anton"/>
                <a:ea typeface="Anton"/>
                <a:cs typeface="Anton"/>
                <a:sym typeface="Anton"/>
              </a:rPr>
              <a:t>CHIFFRES</a:t>
            </a:r>
          </a:p>
        </p:txBody>
      </p:sp>
      <p:sp>
        <p:nvSpPr>
          <p:cNvPr id="37" name="TextBox 37"/>
          <p:cNvSpPr txBox="1"/>
          <p:nvPr/>
        </p:nvSpPr>
        <p:spPr>
          <a:xfrm>
            <a:off x="1997373" y="6627475"/>
            <a:ext cx="5119043" cy="355418"/>
          </a:xfrm>
          <a:prstGeom prst="rect">
            <a:avLst/>
          </a:prstGeom>
        </p:spPr>
        <p:txBody>
          <a:bodyPr lIns="0" tIns="0" rIns="0" bIns="0" rtlCol="0" anchor="t">
            <a:spAutoFit/>
          </a:bodyPr>
          <a:lstStyle/>
          <a:p>
            <a:pPr algn="r">
              <a:lnSpc>
                <a:spcPts val="2985"/>
              </a:lnSpc>
            </a:pPr>
            <a:r>
              <a:rPr lang="en-US" sz="2132" b="1" spc="-144">
                <a:solidFill>
                  <a:srgbClr val="6D6D87"/>
                </a:solidFill>
                <a:latin typeface="Cardo Bold"/>
                <a:ea typeface="Cardo Bold"/>
                <a:cs typeface="Cardo Bold"/>
                <a:sym typeface="Cardo Bold"/>
              </a:rPr>
              <a:t>Temps Forts</a:t>
            </a:r>
          </a:p>
        </p:txBody>
      </p:sp>
      <p:sp>
        <p:nvSpPr>
          <p:cNvPr id="38" name="TextBox 38"/>
          <p:cNvSpPr txBox="1"/>
          <p:nvPr/>
        </p:nvSpPr>
        <p:spPr>
          <a:xfrm>
            <a:off x="433921" y="7908413"/>
            <a:ext cx="1194070" cy="317335"/>
          </a:xfrm>
          <a:prstGeom prst="rect">
            <a:avLst/>
          </a:prstGeom>
        </p:spPr>
        <p:txBody>
          <a:bodyPr lIns="0" tIns="0" rIns="0" bIns="0" rtlCol="0" anchor="t">
            <a:spAutoFit/>
          </a:bodyPr>
          <a:lstStyle/>
          <a:p>
            <a:pPr algn="ctr">
              <a:lnSpc>
                <a:spcPts val="865"/>
              </a:lnSpc>
            </a:pPr>
            <a:r>
              <a:rPr lang="en-US" sz="618" b="1" spc="15">
                <a:solidFill>
                  <a:srgbClr val="454F93"/>
                </a:solidFill>
                <a:latin typeface="Inter Bold"/>
                <a:ea typeface="Inter Bold"/>
                <a:cs typeface="Inter Bold"/>
                <a:sym typeface="Inter Bold"/>
              </a:rPr>
              <a:t>3/4 MOMENTS CLES (TOURNOI, JOURNÉE COHÉSION, AG ETC.)</a:t>
            </a:r>
          </a:p>
        </p:txBody>
      </p:sp>
      <p:sp>
        <p:nvSpPr>
          <p:cNvPr id="39" name="TextBox 39"/>
          <p:cNvSpPr txBox="1"/>
          <p:nvPr/>
        </p:nvSpPr>
        <p:spPr>
          <a:xfrm>
            <a:off x="1313019" y="9453597"/>
            <a:ext cx="854841" cy="93619"/>
          </a:xfrm>
          <a:prstGeom prst="rect">
            <a:avLst/>
          </a:prstGeom>
        </p:spPr>
        <p:txBody>
          <a:bodyPr lIns="0" tIns="0" rIns="0" bIns="0" rtlCol="0" anchor="t">
            <a:spAutoFit/>
          </a:bodyPr>
          <a:lstStyle/>
          <a:p>
            <a:pPr algn="l">
              <a:lnSpc>
                <a:spcPts val="725"/>
              </a:lnSpc>
            </a:pPr>
            <a:r>
              <a:rPr lang="en-US" sz="518" b="1" spc="12">
                <a:solidFill>
                  <a:srgbClr val="6D6D87"/>
                </a:solidFill>
                <a:latin typeface="Inter Bold"/>
                <a:ea typeface="Inter Bold"/>
                <a:cs typeface="Inter Bold"/>
                <a:sym typeface="Inter Bold"/>
              </a:rPr>
              <a:t>vos réseaux</a:t>
            </a:r>
          </a:p>
        </p:txBody>
      </p:sp>
      <p:sp>
        <p:nvSpPr>
          <p:cNvPr id="40" name="TextBox 40"/>
          <p:cNvSpPr txBox="1"/>
          <p:nvPr/>
        </p:nvSpPr>
        <p:spPr>
          <a:xfrm>
            <a:off x="2167860" y="9447017"/>
            <a:ext cx="1035557"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41" name="TextBox 41"/>
          <p:cNvSpPr txBox="1"/>
          <p:nvPr/>
        </p:nvSpPr>
        <p:spPr>
          <a:xfrm>
            <a:off x="3377535" y="9454867"/>
            <a:ext cx="822365"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42" name="TextBox 42"/>
          <p:cNvSpPr txBox="1"/>
          <p:nvPr/>
        </p:nvSpPr>
        <p:spPr>
          <a:xfrm>
            <a:off x="4371350" y="9447017"/>
            <a:ext cx="967593"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43" name="TextBox 43"/>
          <p:cNvSpPr txBox="1"/>
          <p:nvPr/>
        </p:nvSpPr>
        <p:spPr>
          <a:xfrm>
            <a:off x="5273107" y="9447017"/>
            <a:ext cx="964986" cy="93619"/>
          </a:xfrm>
          <a:prstGeom prst="rect">
            <a:avLst/>
          </a:prstGeom>
        </p:spPr>
        <p:txBody>
          <a:bodyPr lIns="0" tIns="0" rIns="0" bIns="0" rtlCol="0" anchor="t">
            <a:spAutoFit/>
          </a:bodyPr>
          <a:lstStyle/>
          <a:p>
            <a:pPr algn="r">
              <a:lnSpc>
                <a:spcPts val="725"/>
              </a:lnSpc>
            </a:pPr>
            <a:r>
              <a:rPr lang="en-US" sz="518" b="1" spc="12">
                <a:solidFill>
                  <a:srgbClr val="6D6D87"/>
                </a:solidFill>
                <a:latin typeface="Inter Bold"/>
                <a:ea typeface="Inter Bold"/>
                <a:cs typeface="Inter Bold"/>
                <a:sym typeface="Inter Bold"/>
              </a:rPr>
              <a:t>...</a:t>
            </a:r>
          </a:p>
        </p:txBody>
      </p:sp>
      <p:sp>
        <p:nvSpPr>
          <p:cNvPr id="44" name="TextBox 44"/>
          <p:cNvSpPr txBox="1"/>
          <p:nvPr/>
        </p:nvSpPr>
        <p:spPr>
          <a:xfrm>
            <a:off x="396485" y="8254322"/>
            <a:ext cx="1117174" cy="108012"/>
          </a:xfrm>
          <a:prstGeom prst="rect">
            <a:avLst/>
          </a:prstGeom>
        </p:spPr>
        <p:txBody>
          <a:bodyPr lIns="0" tIns="0" rIns="0" bIns="0" rtlCol="0" anchor="t">
            <a:spAutoFit/>
          </a:bodyPr>
          <a:lstStyle/>
          <a:p>
            <a:pPr algn="ctr">
              <a:lnSpc>
                <a:spcPts val="865"/>
              </a:lnSpc>
            </a:pPr>
            <a:r>
              <a:rPr lang="en-US" sz="618" i="1" spc="15">
                <a:solidFill>
                  <a:srgbClr val="454F93"/>
                </a:solidFill>
                <a:latin typeface="Inter Italics"/>
                <a:ea typeface="Inter Italics"/>
                <a:cs typeface="Inter Italics"/>
                <a:sym typeface="Inter Italics"/>
              </a:rPr>
              <a:t>date 2025</a:t>
            </a:r>
          </a:p>
        </p:txBody>
      </p:sp>
      <p:sp>
        <p:nvSpPr>
          <p:cNvPr id="45" name="TextBox 45"/>
          <p:cNvSpPr txBox="1"/>
          <p:nvPr/>
        </p:nvSpPr>
        <p:spPr>
          <a:xfrm>
            <a:off x="3679634" y="681900"/>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Mot d’accueil</a:t>
            </a:r>
          </a:p>
        </p:txBody>
      </p:sp>
      <p:sp>
        <p:nvSpPr>
          <p:cNvPr id="46" name="TextBox 46"/>
          <p:cNvSpPr txBox="1"/>
          <p:nvPr/>
        </p:nvSpPr>
        <p:spPr>
          <a:xfrm>
            <a:off x="1072056" y="10046471"/>
            <a:ext cx="5415888" cy="286717"/>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CLUB</a:t>
            </a:r>
          </a:p>
        </p:txBody>
      </p:sp>
      <p:sp>
        <p:nvSpPr>
          <p:cNvPr id="47" name="TextBox 47"/>
          <p:cNvSpPr txBox="1"/>
          <p:nvPr/>
        </p:nvSpPr>
        <p:spPr>
          <a:xfrm>
            <a:off x="4025782" y="3988372"/>
            <a:ext cx="3009132" cy="762679"/>
          </a:xfrm>
          <a:prstGeom prst="rect">
            <a:avLst/>
          </a:prstGeom>
        </p:spPr>
        <p:txBody>
          <a:bodyPr lIns="0" tIns="0" rIns="0" bIns="0" rtlCol="0" anchor="t">
            <a:spAutoFit/>
          </a:bodyPr>
          <a:lstStyle/>
          <a:p>
            <a:pPr algn="just">
              <a:lnSpc>
                <a:spcPts val="2062"/>
              </a:lnSpc>
            </a:pPr>
            <a:r>
              <a:rPr lang="en-US" sz="1473" spc="36">
                <a:solidFill>
                  <a:srgbClr val="454F93"/>
                </a:solidFill>
                <a:latin typeface="Inter"/>
                <a:ea typeface="Inter"/>
                <a:cs typeface="Inter"/>
                <a:sym typeface="Inter"/>
              </a:rPr>
              <a:t>Nombre de licenciés : 575 (dont 378 hommes, 197 femmes, 169 jeunes…) </a:t>
            </a:r>
          </a:p>
        </p:txBody>
      </p:sp>
      <p:sp>
        <p:nvSpPr>
          <p:cNvPr id="48" name="TextBox 48"/>
          <p:cNvSpPr txBox="1"/>
          <p:nvPr/>
        </p:nvSpPr>
        <p:spPr>
          <a:xfrm>
            <a:off x="514569" y="3366265"/>
            <a:ext cx="2965608" cy="1045845"/>
          </a:xfrm>
          <a:prstGeom prst="rect">
            <a:avLst/>
          </a:prstGeom>
        </p:spPr>
        <p:txBody>
          <a:bodyPr lIns="0" tIns="0" rIns="0" bIns="0" rtlCol="0" anchor="t">
            <a:spAutoFit/>
          </a:bodyPr>
          <a:lstStyle/>
          <a:p>
            <a:pPr marL="259080" lvl="1" indent="-129540" algn="ctr">
              <a:lnSpc>
                <a:spcPts val="1679"/>
              </a:lnSpc>
              <a:buFont typeface="Arial"/>
              <a:buChar char="•"/>
            </a:pPr>
            <a:r>
              <a:rPr lang="en-US" sz="1200" spc="30">
                <a:solidFill>
                  <a:srgbClr val="454F93"/>
                </a:solidFill>
                <a:latin typeface="Inter"/>
                <a:ea typeface="Inter"/>
                <a:cs typeface="Inter"/>
                <a:sym typeface="Inter"/>
              </a:rPr>
              <a:t>Continuer de développer le bénévolat au sein du club </a:t>
            </a:r>
          </a:p>
          <a:p>
            <a:pPr marL="259080" lvl="1" indent="-129540" algn="ctr">
              <a:lnSpc>
                <a:spcPts val="1679"/>
              </a:lnSpc>
              <a:spcBef>
                <a:spcPct val="0"/>
              </a:spcBef>
              <a:buFont typeface="Arial"/>
              <a:buChar char="•"/>
            </a:pPr>
            <a:r>
              <a:rPr lang="en-US" sz="1200" spc="30">
                <a:solidFill>
                  <a:srgbClr val="454F93"/>
                </a:solidFill>
                <a:latin typeface="Inter"/>
                <a:ea typeface="Inter"/>
                <a:cs typeface="Inter"/>
                <a:sym typeface="Inter"/>
              </a:rPr>
              <a:t>Créer du lien social à travers des valeurs communes qui rassemblent celles du sport </a:t>
            </a:r>
          </a:p>
        </p:txBody>
      </p:sp>
      <p:sp>
        <p:nvSpPr>
          <p:cNvPr id="49" name="TextBox 49"/>
          <p:cNvSpPr txBox="1"/>
          <p:nvPr/>
        </p:nvSpPr>
        <p:spPr>
          <a:xfrm>
            <a:off x="3788718" y="7207683"/>
            <a:ext cx="1605855" cy="207645"/>
          </a:xfrm>
          <a:prstGeom prst="rect">
            <a:avLst/>
          </a:prstGeom>
        </p:spPr>
        <p:txBody>
          <a:bodyPr lIns="0" tIns="0" rIns="0" bIns="0" rtlCol="0" anchor="t">
            <a:spAutoFit/>
          </a:bodyPr>
          <a:lstStyle/>
          <a:p>
            <a:pPr algn="ctr">
              <a:lnSpc>
                <a:spcPts val="1679"/>
              </a:lnSpc>
              <a:spcBef>
                <a:spcPct val="0"/>
              </a:spcBef>
            </a:pPr>
            <a:r>
              <a:rPr lang="en-US" sz="1200" spc="30">
                <a:solidFill>
                  <a:srgbClr val="454F93"/>
                </a:solidFill>
                <a:latin typeface="Inter"/>
                <a:ea typeface="Inter"/>
                <a:cs typeface="Inter"/>
                <a:sym typeface="Inter"/>
              </a:rPr>
              <a:t>Grand prix de la ville</a:t>
            </a:r>
            <a:r>
              <a:rPr lang="en-US" sz="1200" spc="30">
                <a:solidFill>
                  <a:srgbClr val="000000"/>
                </a:solidFill>
                <a:latin typeface="Inter"/>
                <a:ea typeface="Inter"/>
                <a:cs typeface="Inter"/>
                <a:sym typeface="Inter"/>
              </a:rPr>
              <a:t> </a:t>
            </a:r>
          </a:p>
        </p:txBody>
      </p:sp>
      <p:sp>
        <p:nvSpPr>
          <p:cNvPr id="50" name="TextBox 50"/>
          <p:cNvSpPr txBox="1"/>
          <p:nvPr/>
        </p:nvSpPr>
        <p:spPr>
          <a:xfrm>
            <a:off x="2573714" y="8025363"/>
            <a:ext cx="1607641" cy="207645"/>
          </a:xfrm>
          <a:prstGeom prst="rect">
            <a:avLst/>
          </a:prstGeom>
        </p:spPr>
        <p:txBody>
          <a:bodyPr lIns="0" tIns="0" rIns="0" bIns="0" rtlCol="0" anchor="t">
            <a:spAutoFit/>
          </a:bodyPr>
          <a:lstStyle/>
          <a:p>
            <a:pPr algn="ctr">
              <a:lnSpc>
                <a:spcPts val="1679"/>
              </a:lnSpc>
              <a:spcBef>
                <a:spcPct val="0"/>
              </a:spcBef>
            </a:pPr>
            <a:r>
              <a:rPr lang="en-US" sz="1200" spc="30">
                <a:solidFill>
                  <a:srgbClr val="454F93"/>
                </a:solidFill>
                <a:latin typeface="Inter"/>
                <a:ea typeface="Inter"/>
                <a:cs typeface="Inter"/>
                <a:sym typeface="Inter"/>
              </a:rPr>
              <a:t>Interclubs Nationaux</a:t>
            </a:r>
            <a:r>
              <a:rPr lang="en-US" sz="1200" spc="30">
                <a:solidFill>
                  <a:srgbClr val="000000"/>
                </a:solidFill>
                <a:latin typeface="Inter"/>
                <a:ea typeface="Inter"/>
                <a:cs typeface="Inter"/>
                <a:sym typeface="Inter"/>
              </a:rPr>
              <a:t> </a:t>
            </a:r>
          </a:p>
        </p:txBody>
      </p:sp>
      <p:sp>
        <p:nvSpPr>
          <p:cNvPr id="51" name="ZoneTexte 50">
            <a:extLst>
              <a:ext uri="{FF2B5EF4-FFF2-40B4-BE49-F238E27FC236}">
                <a16:creationId xmlns:a16="http://schemas.microsoft.com/office/drawing/2014/main" id="{D7C1B241-DB7E-B0A2-4FF7-F648AC203E57}"/>
              </a:ext>
            </a:extLst>
          </p:cNvPr>
          <p:cNvSpPr txBox="1"/>
          <p:nvPr/>
        </p:nvSpPr>
        <p:spPr>
          <a:xfrm>
            <a:off x="1072056" y="546100"/>
            <a:ext cx="1269515" cy="369332"/>
          </a:xfrm>
          <a:prstGeom prst="rect">
            <a:avLst/>
          </a:prstGeom>
          <a:noFill/>
        </p:spPr>
        <p:txBody>
          <a:bodyPr wrap="none" rtlCol="0">
            <a:spAutoFit/>
          </a:bodyPr>
          <a:lstStyle/>
          <a:p>
            <a:r>
              <a:rPr lang="fr-FR" dirty="0"/>
              <a:t>LOGO CLUB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560000" cy="10692000"/>
            <a:chOff x="0" y="0"/>
            <a:chExt cx="2709333" cy="3831771"/>
          </a:xfrm>
        </p:grpSpPr>
        <p:sp>
          <p:nvSpPr>
            <p:cNvPr id="3" name="Freeform 3"/>
            <p:cNvSpPr/>
            <p:nvPr/>
          </p:nvSpPr>
          <p:spPr>
            <a:xfrm>
              <a:off x="0" y="0"/>
              <a:ext cx="2709333" cy="3831772"/>
            </a:xfrm>
            <a:custGeom>
              <a:avLst/>
              <a:gdLst/>
              <a:ahLst/>
              <a:cxnLst/>
              <a:rect l="l" t="t" r="r" b="b"/>
              <a:pathLst>
                <a:path w="2709333" h="3831772">
                  <a:moveTo>
                    <a:pt x="0" y="0"/>
                  </a:moveTo>
                  <a:lnTo>
                    <a:pt x="2709333" y="0"/>
                  </a:lnTo>
                  <a:lnTo>
                    <a:pt x="2709333" y="3831772"/>
                  </a:lnTo>
                  <a:lnTo>
                    <a:pt x="0" y="3831772"/>
                  </a:lnTo>
                  <a:close/>
                </a:path>
              </a:pathLst>
            </a:custGeom>
            <a:ln w="285750" cap="sq">
              <a:solidFill>
                <a:srgbClr val="E3E3ED"/>
              </a:solidFill>
              <a:prstDash val="solid"/>
              <a:miter/>
            </a:ln>
          </p:spPr>
          <p:txBody>
            <a:bodyPr/>
            <a:lstStyle/>
            <a:p>
              <a:endParaRPr lang="fr-FR"/>
            </a:p>
          </p:txBody>
        </p:sp>
        <p:sp>
          <p:nvSpPr>
            <p:cNvPr id="4" name="TextBox 4"/>
            <p:cNvSpPr txBox="1"/>
            <p:nvPr/>
          </p:nvSpPr>
          <p:spPr>
            <a:xfrm>
              <a:off x="0" y="-28575"/>
              <a:ext cx="2709333" cy="3860346"/>
            </a:xfrm>
            <a:prstGeom prst="rect">
              <a:avLst/>
            </a:prstGeom>
          </p:spPr>
          <p:txBody>
            <a:bodyPr lIns="50800" tIns="50800" rIns="50800" bIns="50800" rtlCol="0" anchor="ctr"/>
            <a:lstStyle/>
            <a:p>
              <a:pPr algn="ctr">
                <a:lnSpc>
                  <a:spcPts val="1805"/>
                </a:lnSpc>
              </a:pPr>
              <a:endParaRPr/>
            </a:p>
          </p:txBody>
        </p:sp>
      </p:grpSp>
      <p:grpSp>
        <p:nvGrpSpPr>
          <p:cNvPr id="5" name="Group 5"/>
          <p:cNvGrpSpPr/>
          <p:nvPr/>
        </p:nvGrpSpPr>
        <p:grpSpPr>
          <a:xfrm>
            <a:off x="1320845" y="9678134"/>
            <a:ext cx="4918310" cy="1013866"/>
            <a:chOff x="0" y="0"/>
            <a:chExt cx="6557747" cy="1351821"/>
          </a:xfrm>
        </p:grpSpPr>
        <p:sp>
          <p:nvSpPr>
            <p:cNvPr id="6" name="AutoShape 6"/>
            <p:cNvSpPr/>
            <p:nvPr/>
          </p:nvSpPr>
          <p:spPr>
            <a:xfrm>
              <a:off x="0" y="0"/>
              <a:ext cx="6557747" cy="1351821"/>
            </a:xfrm>
            <a:prstGeom prst="rect">
              <a:avLst/>
            </a:prstGeom>
            <a:solidFill>
              <a:srgbClr val="6D6D87"/>
            </a:solidFill>
          </p:spPr>
          <p:txBody>
            <a:bodyPr/>
            <a:lstStyle/>
            <a:p>
              <a:endParaRPr lang="fr-FR"/>
            </a:p>
          </p:txBody>
        </p:sp>
      </p:grpSp>
      <p:graphicFrame>
        <p:nvGraphicFramePr>
          <p:cNvPr id="7" name="Table 7"/>
          <p:cNvGraphicFramePr>
            <a:graphicFrameLocks noGrp="1"/>
          </p:cNvGraphicFramePr>
          <p:nvPr/>
        </p:nvGraphicFramePr>
        <p:xfrm>
          <a:off x="489086" y="1364368"/>
          <a:ext cx="4849857" cy="2407304"/>
        </p:xfrm>
        <a:graphic>
          <a:graphicData uri="http://schemas.openxmlformats.org/drawingml/2006/table">
            <a:tbl>
              <a:tblPr/>
              <a:tblGrid>
                <a:gridCol w="1616619">
                  <a:extLst>
                    <a:ext uri="{9D8B030D-6E8A-4147-A177-3AD203B41FA5}">
                      <a16:colId xmlns:a16="http://schemas.microsoft.com/office/drawing/2014/main" val="20000"/>
                    </a:ext>
                  </a:extLst>
                </a:gridCol>
                <a:gridCol w="1616619">
                  <a:extLst>
                    <a:ext uri="{9D8B030D-6E8A-4147-A177-3AD203B41FA5}">
                      <a16:colId xmlns:a16="http://schemas.microsoft.com/office/drawing/2014/main" val="20001"/>
                    </a:ext>
                  </a:extLst>
                </a:gridCol>
                <a:gridCol w="1616619">
                  <a:extLst>
                    <a:ext uri="{9D8B030D-6E8A-4147-A177-3AD203B41FA5}">
                      <a16:colId xmlns:a16="http://schemas.microsoft.com/office/drawing/2014/main" val="20002"/>
                    </a:ext>
                  </a:extLst>
                </a:gridCol>
              </a:tblGrid>
              <a:tr h="564412">
                <a:tc>
                  <a:txBody>
                    <a:bodyPr/>
                    <a:lstStyle/>
                    <a:p>
                      <a:pPr algn="ctr">
                        <a:lnSpc>
                          <a:spcPts val="1540"/>
                        </a:lnSpc>
                        <a:defRPr/>
                      </a:pPr>
                      <a:r>
                        <a:rPr lang="en-US" sz="1100" b="1">
                          <a:solidFill>
                            <a:srgbClr val="FFFFFF"/>
                          </a:solidFill>
                          <a:latin typeface="Inter Bold"/>
                          <a:ea typeface="Inter Bold"/>
                          <a:cs typeface="Inter Bold"/>
                          <a:sym typeface="Inter Bold"/>
                        </a:rPr>
                        <a:t>JOURS/ HORAIRES</a:t>
                      </a: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6C6C86"/>
                    </a:solidFill>
                  </a:tcPr>
                </a:tc>
                <a:tc>
                  <a:txBody>
                    <a:bodyPr/>
                    <a:lstStyle/>
                    <a:p>
                      <a:pPr algn="ctr">
                        <a:lnSpc>
                          <a:spcPts val="1540"/>
                        </a:lnSpc>
                        <a:defRPr/>
                      </a:pPr>
                      <a:r>
                        <a:rPr lang="en-US" sz="1100" b="1">
                          <a:solidFill>
                            <a:srgbClr val="FFFFFF"/>
                          </a:solidFill>
                          <a:latin typeface="Inter Bold"/>
                          <a:ea typeface="Inter Bold"/>
                          <a:cs typeface="Inter Bold"/>
                          <a:sym typeface="Inter Bold"/>
                        </a:rPr>
                        <a:t>PUBLIC</a:t>
                      </a: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6C6C86"/>
                    </a:solidFill>
                  </a:tcPr>
                </a:tc>
                <a:tc>
                  <a:txBody>
                    <a:bodyPr/>
                    <a:lstStyle/>
                    <a:p>
                      <a:pPr algn="ctr">
                        <a:lnSpc>
                          <a:spcPts val="1540"/>
                        </a:lnSpc>
                        <a:defRPr/>
                      </a:pPr>
                      <a:r>
                        <a:rPr lang="en-US" sz="1100" b="1">
                          <a:solidFill>
                            <a:srgbClr val="FFFFFF"/>
                          </a:solidFill>
                          <a:latin typeface="Inter Bold"/>
                          <a:ea typeface="Inter Bold"/>
                          <a:cs typeface="Inter Bold"/>
                          <a:sym typeface="Inter Bold"/>
                        </a:rPr>
                        <a:t>GYMNASE</a:t>
                      </a: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6C6C86"/>
                    </a:solidFill>
                  </a:tcPr>
                </a:tc>
                <a:extLst>
                  <a:ext uri="{0D108BD9-81ED-4DB2-BD59-A6C34878D82A}">
                    <a16:rowId xmlns:a16="http://schemas.microsoft.com/office/drawing/2014/main" val="10000"/>
                  </a:ext>
                </a:extLst>
              </a:tr>
              <a:tr h="372164">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extLst>
                  <a:ext uri="{0D108BD9-81ED-4DB2-BD59-A6C34878D82A}">
                    <a16:rowId xmlns:a16="http://schemas.microsoft.com/office/drawing/2014/main" val="10001"/>
                  </a:ext>
                </a:extLst>
              </a:tr>
              <a:tr h="367682">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extLst>
                  <a:ext uri="{0D108BD9-81ED-4DB2-BD59-A6C34878D82A}">
                    <a16:rowId xmlns:a16="http://schemas.microsoft.com/office/drawing/2014/main" val="10002"/>
                  </a:ext>
                </a:extLst>
              </a:tr>
              <a:tr h="367682">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extLst>
                  <a:ext uri="{0D108BD9-81ED-4DB2-BD59-A6C34878D82A}">
                    <a16:rowId xmlns:a16="http://schemas.microsoft.com/office/drawing/2014/main" val="10003"/>
                  </a:ext>
                </a:extLst>
              </a:tr>
              <a:tr h="367682">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extLst>
                  <a:ext uri="{0D108BD9-81ED-4DB2-BD59-A6C34878D82A}">
                    <a16:rowId xmlns:a16="http://schemas.microsoft.com/office/drawing/2014/main" val="10004"/>
                  </a:ext>
                </a:extLst>
              </a:tr>
              <a:tr h="367682">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tc>
                  <a:txBody>
                    <a:bodyPr/>
                    <a:lstStyle/>
                    <a:p>
                      <a:pPr algn="ctr">
                        <a:lnSpc>
                          <a:spcPts val="1540"/>
                        </a:lnSpc>
                        <a:defRPr/>
                      </a:pPr>
                      <a:endParaRPr lang="en-US" sz="1100"/>
                    </a:p>
                  </a:txBody>
                  <a:tcPr marL="47625" marR="47625" marT="47625" marB="47625"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3ED"/>
                    </a:solidFill>
                  </a:tcPr>
                </a:tc>
                <a:extLst>
                  <a:ext uri="{0D108BD9-81ED-4DB2-BD59-A6C34878D82A}">
                    <a16:rowId xmlns:a16="http://schemas.microsoft.com/office/drawing/2014/main" val="10005"/>
                  </a:ext>
                </a:extLst>
              </a:tr>
            </a:tbl>
          </a:graphicData>
        </a:graphic>
      </p:graphicFrame>
      <p:sp>
        <p:nvSpPr>
          <p:cNvPr id="8" name="TextBox 8"/>
          <p:cNvSpPr txBox="1"/>
          <p:nvPr/>
        </p:nvSpPr>
        <p:spPr>
          <a:xfrm>
            <a:off x="2167860" y="9447017"/>
            <a:ext cx="1035557"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9" name="TextBox 9"/>
          <p:cNvSpPr txBox="1"/>
          <p:nvPr/>
        </p:nvSpPr>
        <p:spPr>
          <a:xfrm>
            <a:off x="3377535" y="9454867"/>
            <a:ext cx="822365"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10" name="TextBox 10"/>
          <p:cNvSpPr txBox="1"/>
          <p:nvPr/>
        </p:nvSpPr>
        <p:spPr>
          <a:xfrm>
            <a:off x="4371350" y="9447017"/>
            <a:ext cx="967593" cy="93619"/>
          </a:xfrm>
          <a:prstGeom prst="rect">
            <a:avLst/>
          </a:prstGeom>
        </p:spPr>
        <p:txBody>
          <a:bodyPr lIns="0" tIns="0" rIns="0" bIns="0" rtlCol="0" anchor="t">
            <a:spAutoFit/>
          </a:bodyPr>
          <a:lstStyle/>
          <a:p>
            <a:pPr algn="ctr">
              <a:lnSpc>
                <a:spcPts val="725"/>
              </a:lnSpc>
            </a:pPr>
            <a:r>
              <a:rPr lang="en-US" sz="518" b="1" spc="12">
                <a:solidFill>
                  <a:srgbClr val="6D6D87"/>
                </a:solidFill>
                <a:latin typeface="Inter Bold"/>
                <a:ea typeface="Inter Bold"/>
                <a:cs typeface="Inter Bold"/>
                <a:sym typeface="Inter Bold"/>
              </a:rPr>
              <a:t>...</a:t>
            </a:r>
          </a:p>
        </p:txBody>
      </p:sp>
      <p:sp>
        <p:nvSpPr>
          <p:cNvPr id="11" name="TextBox 11"/>
          <p:cNvSpPr txBox="1"/>
          <p:nvPr/>
        </p:nvSpPr>
        <p:spPr>
          <a:xfrm>
            <a:off x="5273107" y="9447017"/>
            <a:ext cx="964986" cy="93619"/>
          </a:xfrm>
          <a:prstGeom prst="rect">
            <a:avLst/>
          </a:prstGeom>
        </p:spPr>
        <p:txBody>
          <a:bodyPr lIns="0" tIns="0" rIns="0" bIns="0" rtlCol="0" anchor="t">
            <a:spAutoFit/>
          </a:bodyPr>
          <a:lstStyle/>
          <a:p>
            <a:pPr algn="r">
              <a:lnSpc>
                <a:spcPts val="725"/>
              </a:lnSpc>
            </a:pPr>
            <a:r>
              <a:rPr lang="en-US" sz="518" b="1" spc="12">
                <a:solidFill>
                  <a:srgbClr val="6D6D87"/>
                </a:solidFill>
                <a:latin typeface="Inter Bold"/>
                <a:ea typeface="Inter Bold"/>
                <a:cs typeface="Inter Bold"/>
                <a:sym typeface="Inter Bold"/>
              </a:rPr>
              <a:t>...</a:t>
            </a:r>
          </a:p>
        </p:txBody>
      </p:sp>
      <p:sp>
        <p:nvSpPr>
          <p:cNvPr id="12" name="TextBox 12"/>
          <p:cNvSpPr txBox="1"/>
          <p:nvPr/>
        </p:nvSpPr>
        <p:spPr>
          <a:xfrm>
            <a:off x="3377535" y="625781"/>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Créneaux/ Gymnases</a:t>
            </a:r>
          </a:p>
        </p:txBody>
      </p:sp>
      <p:sp>
        <p:nvSpPr>
          <p:cNvPr id="13" name="TextBox 13"/>
          <p:cNvSpPr txBox="1"/>
          <p:nvPr/>
        </p:nvSpPr>
        <p:spPr>
          <a:xfrm>
            <a:off x="1072056" y="10046471"/>
            <a:ext cx="5415888" cy="286717"/>
          </a:xfrm>
          <a:prstGeom prst="rect">
            <a:avLst/>
          </a:prstGeom>
        </p:spPr>
        <p:txBody>
          <a:bodyPr lIns="0" tIns="0" rIns="0" bIns="0" rtlCol="0" anchor="t">
            <a:spAutoFit/>
          </a:bodyPr>
          <a:lstStyle/>
          <a:p>
            <a:pPr algn="ctr">
              <a:lnSpc>
                <a:spcPts val="2206"/>
              </a:lnSpc>
            </a:pPr>
            <a:r>
              <a:rPr lang="en-US" sz="1970" b="1" spc="49">
                <a:solidFill>
                  <a:srgbClr val="FFFFFF"/>
                </a:solidFill>
                <a:latin typeface="Cardo Bold"/>
                <a:ea typeface="Cardo Bold"/>
                <a:cs typeface="Cardo Bold"/>
                <a:sym typeface="Cardo Bold"/>
              </a:rPr>
              <a:t>CLUB</a:t>
            </a:r>
          </a:p>
        </p:txBody>
      </p:sp>
      <p:pic>
        <p:nvPicPr>
          <p:cNvPr id="14" name="Picture 14"/>
          <p:cNvPicPr>
            <a:picLocks noChangeAspect="1"/>
          </p:cNvPicPr>
          <p:nvPr/>
        </p:nvPicPr>
        <p:blipFill>
          <a:blip r:embed="rId2"/>
          <a:stretch>
            <a:fillRect/>
          </a:stretch>
        </p:blipFill>
        <p:spPr>
          <a:xfrm>
            <a:off x="5515402" y="2389487"/>
            <a:ext cx="1586383" cy="1586383"/>
          </a:xfrm>
          <a:prstGeom prst="rect">
            <a:avLst/>
          </a:prstGeom>
        </p:spPr>
      </p:pic>
      <p:sp>
        <p:nvSpPr>
          <p:cNvPr id="15" name="TextBox 15"/>
          <p:cNvSpPr txBox="1"/>
          <p:nvPr/>
        </p:nvSpPr>
        <p:spPr>
          <a:xfrm>
            <a:off x="5372682" y="1948859"/>
            <a:ext cx="1871824" cy="424627"/>
          </a:xfrm>
          <a:prstGeom prst="rect">
            <a:avLst/>
          </a:prstGeom>
        </p:spPr>
        <p:txBody>
          <a:bodyPr lIns="0" tIns="0" rIns="0" bIns="0" rtlCol="0" anchor="t">
            <a:spAutoFit/>
          </a:bodyPr>
          <a:lstStyle/>
          <a:p>
            <a:pPr algn="ctr">
              <a:lnSpc>
                <a:spcPts val="1795"/>
              </a:lnSpc>
            </a:pPr>
            <a:r>
              <a:rPr lang="en-US" sz="1282" i="1" spc="32">
                <a:solidFill>
                  <a:srgbClr val="454F93"/>
                </a:solidFill>
                <a:latin typeface="Inter Italics"/>
                <a:ea typeface="Inter Italics"/>
                <a:cs typeface="Inter Italics"/>
                <a:sym typeface="Inter Italics"/>
              </a:rPr>
              <a:t>Consultez le détail de tous les créneaux</a:t>
            </a:r>
          </a:p>
        </p:txBody>
      </p:sp>
      <p:sp>
        <p:nvSpPr>
          <p:cNvPr id="16" name="TextBox 16"/>
          <p:cNvSpPr txBox="1"/>
          <p:nvPr/>
        </p:nvSpPr>
        <p:spPr>
          <a:xfrm>
            <a:off x="381086" y="3967050"/>
            <a:ext cx="3127032" cy="205552"/>
          </a:xfrm>
          <a:prstGeom prst="rect">
            <a:avLst/>
          </a:prstGeom>
        </p:spPr>
        <p:txBody>
          <a:bodyPr lIns="0" tIns="0" rIns="0" bIns="0" rtlCol="0" anchor="t">
            <a:spAutoFit/>
          </a:bodyPr>
          <a:lstStyle/>
          <a:p>
            <a:pPr algn="ctr">
              <a:lnSpc>
                <a:spcPts val="1795"/>
              </a:lnSpc>
            </a:pPr>
            <a:r>
              <a:rPr lang="en-US" sz="1282" i="1" spc="32">
                <a:solidFill>
                  <a:srgbClr val="454F93"/>
                </a:solidFill>
                <a:latin typeface="Inter Italics"/>
                <a:ea typeface="Inter Italics"/>
                <a:cs typeface="Inter Italics"/>
                <a:sym typeface="Inter Italics"/>
              </a:rPr>
              <a:t> * Créneaux hors vacances scolaires </a:t>
            </a:r>
          </a:p>
        </p:txBody>
      </p:sp>
      <p:sp>
        <p:nvSpPr>
          <p:cNvPr id="17" name="TextBox 17"/>
          <p:cNvSpPr txBox="1"/>
          <p:nvPr/>
        </p:nvSpPr>
        <p:spPr>
          <a:xfrm>
            <a:off x="-919142" y="4877734"/>
            <a:ext cx="5119043" cy="355418"/>
          </a:xfrm>
          <a:prstGeom prst="rect">
            <a:avLst/>
          </a:prstGeom>
        </p:spPr>
        <p:txBody>
          <a:bodyPr lIns="0" tIns="0" rIns="0" bIns="0" rtlCol="0" anchor="t">
            <a:spAutoFit/>
          </a:bodyPr>
          <a:lstStyle/>
          <a:p>
            <a:pPr algn="ctr">
              <a:lnSpc>
                <a:spcPts val="2985"/>
              </a:lnSpc>
            </a:pPr>
            <a:r>
              <a:rPr lang="en-US" sz="2132" b="1" spc="-144">
                <a:solidFill>
                  <a:srgbClr val="6D6D87"/>
                </a:solidFill>
                <a:latin typeface="Cardo Bold"/>
                <a:ea typeface="Cardo Bold"/>
                <a:cs typeface="Cardo Bold"/>
                <a:sym typeface="Cardo Bold"/>
              </a:rPr>
              <a:t>Contacts importants</a:t>
            </a:r>
          </a:p>
        </p:txBody>
      </p:sp>
      <p:sp>
        <p:nvSpPr>
          <p:cNvPr id="18" name="TextBox 18"/>
          <p:cNvSpPr txBox="1"/>
          <p:nvPr/>
        </p:nvSpPr>
        <p:spPr>
          <a:xfrm>
            <a:off x="542510" y="5585576"/>
            <a:ext cx="2965608" cy="572135"/>
          </a:xfrm>
          <a:prstGeom prst="rect">
            <a:avLst/>
          </a:prstGeom>
        </p:spPr>
        <p:txBody>
          <a:bodyPr lIns="0" tIns="0" rIns="0" bIns="0" rtlCol="0" anchor="t">
            <a:spAutoFit/>
          </a:bodyPr>
          <a:lstStyle/>
          <a:p>
            <a:pPr algn="l">
              <a:lnSpc>
                <a:spcPts val="1540"/>
              </a:lnSpc>
            </a:pPr>
            <a:r>
              <a:rPr lang="en-US" sz="1100" spc="27">
                <a:solidFill>
                  <a:srgbClr val="454F93"/>
                </a:solidFill>
                <a:latin typeface="Inter"/>
                <a:ea typeface="Inter"/>
                <a:cs typeface="Inter"/>
                <a:sym typeface="Inter"/>
              </a:rPr>
              <a:t>Référent accueil, responsable créneaux, volants, tournois, etc… AVEC PHOTO ET NUMERO</a:t>
            </a:r>
          </a:p>
        </p:txBody>
      </p:sp>
      <p:sp>
        <p:nvSpPr>
          <p:cNvPr id="19" name="Freeform 19"/>
          <p:cNvSpPr/>
          <p:nvPr/>
        </p:nvSpPr>
        <p:spPr>
          <a:xfrm>
            <a:off x="542510" y="232984"/>
            <a:ext cx="1655524" cy="998033"/>
          </a:xfrm>
          <a:custGeom>
            <a:avLst/>
            <a:gdLst/>
            <a:ahLst/>
            <a:cxnLst/>
            <a:rect l="l" t="t" r="r" b="b"/>
            <a:pathLst>
              <a:path w="1655524" h="998033">
                <a:moveTo>
                  <a:pt x="0" y="0"/>
                </a:moveTo>
                <a:lnTo>
                  <a:pt x="1655524" y="0"/>
                </a:lnTo>
                <a:lnTo>
                  <a:pt x="1655524" y="998034"/>
                </a:lnTo>
                <a:lnTo>
                  <a:pt x="0" y="998034"/>
                </a:lnTo>
                <a:lnTo>
                  <a:pt x="0" y="0"/>
                </a:lnTo>
                <a:close/>
              </a:path>
            </a:pathLst>
          </a:custGeom>
          <a:blipFill>
            <a:blip r:embed="rId3"/>
            <a:stretch>
              <a:fillRect t="-20349" b="-43732"/>
            </a:stretch>
          </a:blipFill>
        </p:spPr>
        <p:txBody>
          <a:bodyPr/>
          <a:lstStyle/>
          <a:p>
            <a:endParaRPr lang="fr-F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1405</Words>
  <Application>Microsoft Office PowerPoint</Application>
  <PresentationFormat>Personnalisé</PresentationFormat>
  <Paragraphs>338</Paragraphs>
  <Slides>12</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12</vt:i4>
      </vt:variant>
    </vt:vector>
  </HeadingPairs>
  <TitlesOfParts>
    <vt:vector size="22" baseType="lpstr">
      <vt:lpstr>Inter</vt:lpstr>
      <vt:lpstr>Inter Bold Italics</vt:lpstr>
      <vt:lpstr>Cardo Bold</vt:lpstr>
      <vt:lpstr>Arial</vt:lpstr>
      <vt:lpstr>Inter Italics</vt:lpstr>
      <vt:lpstr>Vollkorn Italics</vt:lpstr>
      <vt:lpstr>Inter Bold</vt:lpstr>
      <vt:lpstr>Anton</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Livret d’accueil du licencié 26/27</dc:title>
  <dc:creator>marc mallard</dc:creator>
  <cp:lastModifiedBy>Clément BONNET</cp:lastModifiedBy>
  <cp:revision>6</cp:revision>
  <dcterms:created xsi:type="dcterms:W3CDTF">2006-08-16T00:00:00Z</dcterms:created>
  <dcterms:modified xsi:type="dcterms:W3CDTF">2026-08-11T15:57:43Z</dcterms:modified>
  <dc:identifier>DAHNrBXTQPA</dc:identifier>
</cp:coreProperties>
</file>